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72" r:id="rId3"/>
    <p:sldId id="323" r:id="rId4"/>
    <p:sldId id="324" r:id="rId5"/>
    <p:sldId id="259" r:id="rId6"/>
    <p:sldId id="325" r:id="rId7"/>
    <p:sldId id="260" r:id="rId8"/>
    <p:sldId id="288" r:id="rId9"/>
    <p:sldId id="281" r:id="rId10"/>
    <p:sldId id="276" r:id="rId11"/>
    <p:sldId id="319" r:id="rId12"/>
    <p:sldId id="290" r:id="rId13"/>
    <p:sldId id="277" r:id="rId14"/>
    <p:sldId id="299" r:id="rId15"/>
    <p:sldId id="278" r:id="rId16"/>
    <p:sldId id="275" r:id="rId17"/>
    <p:sldId id="273" r:id="rId18"/>
    <p:sldId id="301" r:id="rId19"/>
    <p:sldId id="279" r:id="rId20"/>
    <p:sldId id="310" r:id="rId21"/>
    <p:sldId id="313" r:id="rId22"/>
    <p:sldId id="309" r:id="rId23"/>
    <p:sldId id="296" r:id="rId24"/>
    <p:sldId id="263" r:id="rId25"/>
    <p:sldId id="302" r:id="rId26"/>
    <p:sldId id="303" r:id="rId27"/>
    <p:sldId id="305" r:id="rId28"/>
    <p:sldId id="304" r:id="rId29"/>
    <p:sldId id="307" r:id="rId30"/>
    <p:sldId id="306" r:id="rId31"/>
    <p:sldId id="314" r:id="rId32"/>
    <p:sldId id="321" r:id="rId33"/>
    <p:sldId id="315" r:id="rId34"/>
    <p:sldId id="297" r:id="rId35"/>
    <p:sldId id="311" r:id="rId36"/>
    <p:sldId id="264" r:id="rId37"/>
    <p:sldId id="294" r:id="rId38"/>
    <p:sldId id="266" r:id="rId39"/>
    <p:sldId id="318" r:id="rId40"/>
    <p:sldId id="267" r:id="rId41"/>
    <p:sldId id="268" r:id="rId42"/>
    <p:sldId id="316" r:id="rId43"/>
    <p:sldId id="322" r:id="rId44"/>
    <p:sldId id="317" r:id="rId4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4S5Q7xuaRl3Cf/nIraw4Og" hashData="xl8nnNjPvBIkfN7ormFd71/TQC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062" autoAdjust="0"/>
  </p:normalViewPr>
  <p:slideViewPr>
    <p:cSldViewPr showGuides="1">
      <p:cViewPr>
        <p:scale>
          <a:sx n="110" d="100"/>
          <a:sy n="110" d="100"/>
        </p:scale>
        <p:origin x="-396"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7D342-4BCA-43B6-A459-B4EFA52BE3A8}" type="datetimeFigureOut">
              <a:rPr lang="de-DE" smtClean="0"/>
              <a:pPr/>
              <a:t>17.11.2010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F50FE-BCA1-4B79-B1D6-EC048C4EB54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80975" y="850900"/>
            <a:ext cx="8963025" cy="5702300"/>
          </a:xfrm>
          <a:prstGeom prst="rect">
            <a:avLst/>
          </a:prstGeom>
          <a:solidFill>
            <a:srgbClr val="EAEAEA"/>
          </a:solidFill>
          <a:ln w="9525">
            <a:noFill/>
            <a:miter lim="800000"/>
            <a:headEnd/>
            <a:tailEnd/>
          </a:ln>
          <a:effectLst/>
        </p:spPr>
        <p:txBody>
          <a:bodyPr wrap="none" anchor="ctr"/>
          <a:lstStyle/>
          <a:p>
            <a:endParaRPr lang="de-DE"/>
          </a:p>
        </p:txBody>
      </p:sp>
      <p:sp>
        <p:nvSpPr>
          <p:cNvPr id="3077" name="Rectangle 5"/>
          <p:cNvSpPr>
            <a:spLocks noChangeArrowheads="1"/>
          </p:cNvSpPr>
          <p:nvPr/>
        </p:nvSpPr>
        <p:spPr bwMode="auto">
          <a:xfrm>
            <a:off x="0" y="0"/>
            <a:ext cx="9144000" cy="6858000"/>
          </a:xfrm>
          <a:prstGeom prst="rect">
            <a:avLst/>
          </a:prstGeom>
          <a:noFill/>
          <a:ln w="12700">
            <a:solidFill>
              <a:schemeClr val="tx2"/>
            </a:solidFill>
            <a:miter lim="800000"/>
            <a:headEnd/>
            <a:tailEnd/>
          </a:ln>
          <a:effectLst/>
        </p:spPr>
        <p:txBody>
          <a:bodyPr wrap="none" anchor="ctr"/>
          <a:lstStyle/>
          <a:p>
            <a:endParaRPr lang="de-DE"/>
          </a:p>
        </p:txBody>
      </p:sp>
      <p:sp>
        <p:nvSpPr>
          <p:cNvPr id="3078" name="Rectangle 6"/>
          <p:cNvSpPr>
            <a:spLocks noGrp="1" noChangeArrowheads="1"/>
          </p:cNvSpPr>
          <p:nvPr>
            <p:ph type="ctrTitle" sz="quarter"/>
          </p:nvPr>
        </p:nvSpPr>
        <p:spPr>
          <a:xfrm>
            <a:off x="685800" y="1981200"/>
            <a:ext cx="7772400" cy="1143000"/>
          </a:xfrm>
        </p:spPr>
        <p:txBody>
          <a:bodyPr/>
          <a:lstStyle>
            <a:lvl1pPr algn="ctr">
              <a:defRPr sz="3600">
                <a:solidFill>
                  <a:schemeClr val="tx2">
                    <a:lumMod val="75000"/>
                  </a:schemeClr>
                </a:solidFill>
              </a:defRPr>
            </a:lvl1pPr>
          </a:lstStyle>
          <a:p>
            <a:r>
              <a:rPr lang="de-DE" smtClean="0"/>
              <a:t>Titelmasterformat durch Klicken bearbeiten</a:t>
            </a:r>
            <a:endParaRPr lang="de-DE" dirty="0"/>
          </a:p>
        </p:txBody>
      </p:sp>
      <p:sp>
        <p:nvSpPr>
          <p:cNvPr id="3082" name="Rectangle 10"/>
          <p:cNvSpPr>
            <a:spLocks noGrp="1" noChangeArrowheads="1"/>
          </p:cNvSpPr>
          <p:nvPr>
            <p:ph type="subTitle" sz="quarter" idx="1"/>
          </p:nvPr>
        </p:nvSpPr>
        <p:spPr>
          <a:xfrm>
            <a:off x="1371600" y="3733800"/>
            <a:ext cx="6400800" cy="1752600"/>
          </a:xfrm>
        </p:spPr>
        <p:txBody>
          <a:bodyPr lIns="91440" tIns="45720" rIns="91440" bIns="45720"/>
          <a:lstStyle>
            <a:lvl1pPr marL="0" indent="0" algn="ctr">
              <a:buFont typeface="Wingdings" pitchFamily="2" charset="2"/>
              <a:buNone/>
              <a:defRPr sz="2800"/>
            </a:lvl1pPr>
          </a:lstStyle>
          <a:p>
            <a:r>
              <a:rPr lang="de-DE" smtClean="0"/>
              <a:t>Formatvorlage des Untertitelmasters durch Klicken bearbeiten</a:t>
            </a:r>
            <a:endParaRPr lang="de-DE"/>
          </a:p>
        </p:txBody>
      </p:sp>
      <p:cxnSp>
        <p:nvCxnSpPr>
          <p:cNvPr id="11" name="Gerade Verbindung 10"/>
          <p:cNvCxnSpPr/>
          <p:nvPr/>
        </p:nvCxnSpPr>
        <p:spPr bwMode="auto">
          <a:xfrm>
            <a:off x="168723" y="785794"/>
            <a:ext cx="7215238" cy="1588"/>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cxnSp>
        <p:nvCxnSpPr>
          <p:cNvPr id="30" name="Gerade Verbindung 29"/>
          <p:cNvCxnSpPr/>
          <p:nvPr/>
        </p:nvCxnSpPr>
        <p:spPr bwMode="auto">
          <a:xfrm>
            <a:off x="8572528" y="785794"/>
            <a:ext cx="571472" cy="9524"/>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pic>
        <p:nvPicPr>
          <p:cNvPr id="3087" name="Picture 15"/>
          <p:cNvPicPr>
            <a:picLocks noChangeAspect="1" noChangeArrowheads="1"/>
          </p:cNvPicPr>
          <p:nvPr/>
        </p:nvPicPr>
        <p:blipFill>
          <a:blip r:embed="rId2" cstate="print"/>
          <a:srcRect/>
          <a:stretch>
            <a:fillRect/>
          </a:stretch>
        </p:blipFill>
        <p:spPr bwMode="auto">
          <a:xfrm>
            <a:off x="7368571" y="104887"/>
            <a:ext cx="1123932" cy="714827"/>
          </a:xfrm>
          <a:prstGeom prst="rect">
            <a:avLst/>
          </a:prstGeom>
          <a:noFill/>
          <a:ln w="12700" cap="flat" cmpd="sng">
            <a:noFill/>
            <a:prstDash val="solid"/>
            <a:miter lim="800000"/>
            <a:headEnd type="none" w="sm" len="sm"/>
            <a:tailEnd type="none" w="sm" len="sm"/>
          </a:ln>
          <a:effectLst/>
        </p:spPr>
      </p:pic>
      <p:cxnSp>
        <p:nvCxnSpPr>
          <p:cNvPr id="35" name="Gerade Verbindung 34"/>
          <p:cNvCxnSpPr/>
          <p:nvPr/>
        </p:nvCxnSpPr>
        <p:spPr bwMode="auto">
          <a:xfrm flipV="1">
            <a:off x="184145" y="6614556"/>
            <a:ext cx="8995481" cy="11587"/>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ere Folie">
    <p:spTree>
      <p:nvGrpSpPr>
        <p:cNvPr id="1" name=""/>
        <p:cNvGrpSpPr/>
        <p:nvPr/>
      </p:nvGrpSpPr>
      <p:grpSpPr>
        <a:xfrm>
          <a:off x="0" y="0"/>
          <a:ext cx="0" cy="0"/>
          <a:chOff x="0" y="0"/>
          <a:chExt cx="0" cy="0"/>
        </a:xfrm>
      </p:grpSpPr>
      <p:sp>
        <p:nvSpPr>
          <p:cNvPr id="2" name="Titel 1"/>
          <p:cNvSpPr>
            <a:spLocks noGrp="1"/>
          </p:cNvSpPr>
          <p:nvPr>
            <p:ph type="title"/>
          </p:nvPr>
        </p:nvSpPr>
        <p:spPr>
          <a:xfrm>
            <a:off x="239713" y="95250"/>
            <a:ext cx="7546997" cy="379413"/>
          </a:xfrm>
        </p:spPr>
        <p:txBody>
          <a:bodyPr/>
          <a:lstStyle/>
          <a:p>
            <a:r>
              <a:rPr lang="de-DE" smtClean="0"/>
              <a:t>Titelmasterformat durch Klicken bearbeiten</a:t>
            </a:r>
            <a:endParaRPr lang="de-DE" dirty="0"/>
          </a:p>
        </p:txBody>
      </p:sp>
      <p:sp>
        <p:nvSpPr>
          <p:cNvPr id="6" name="Fußzeilenplatzhalter 5"/>
          <p:cNvSpPr>
            <a:spLocks noGrp="1"/>
          </p:cNvSpPr>
          <p:nvPr>
            <p:ph type="ftr" sz="quarter" idx="10"/>
          </p:nvPr>
        </p:nvSpPr>
        <p:spPr/>
        <p:txBody>
          <a:bodyPr/>
          <a:lstStyle/>
          <a:p>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lie mit Text">
    <p:spTree>
      <p:nvGrpSpPr>
        <p:cNvPr id="1" name=""/>
        <p:cNvGrpSpPr/>
        <p:nvPr/>
      </p:nvGrpSpPr>
      <p:grpSpPr>
        <a:xfrm>
          <a:off x="0" y="0"/>
          <a:ext cx="0" cy="0"/>
          <a:chOff x="0" y="0"/>
          <a:chExt cx="0" cy="0"/>
        </a:xfrm>
      </p:grpSpPr>
      <p:sp>
        <p:nvSpPr>
          <p:cNvPr id="2" name="Titel 1"/>
          <p:cNvSpPr>
            <a:spLocks noGrp="1"/>
          </p:cNvSpPr>
          <p:nvPr>
            <p:ph type="title"/>
          </p:nvPr>
        </p:nvSpPr>
        <p:spPr>
          <a:xfrm>
            <a:off x="239713" y="95250"/>
            <a:ext cx="7546997" cy="379413"/>
          </a:xfrm>
        </p:spPr>
        <p:txBody>
          <a:bodyPr/>
          <a:lstStyle/>
          <a:p>
            <a:r>
              <a:rPr lang="de-DE" smtClean="0"/>
              <a:t>Titelmasterformat durch Klicken bearbeiten</a:t>
            </a:r>
            <a:endParaRPr lang="de-DE" dirty="0"/>
          </a:p>
        </p:txBody>
      </p:sp>
      <p:sp>
        <p:nvSpPr>
          <p:cNvPr id="4" name="Textplatzhalter 3"/>
          <p:cNvSpPr>
            <a:spLocks noGrp="1"/>
          </p:cNvSpPr>
          <p:nvPr>
            <p:ph type="body" sz="quarter" idx="10" hasCustomPrompt="1"/>
          </p:nvPr>
        </p:nvSpPr>
        <p:spPr>
          <a:xfrm>
            <a:off x="381000" y="762000"/>
            <a:ext cx="8505825" cy="5486400"/>
          </a:xfrm>
        </p:spPr>
        <p:txBody>
          <a:bodyPr/>
          <a:lstStyle>
            <a:lvl1pPr>
              <a:buClr>
                <a:schemeClr val="bg2">
                  <a:lumMod val="75000"/>
                </a:schemeClr>
              </a:buClr>
              <a:buSzPct val="75000"/>
              <a:buFontTx/>
              <a:buBlip>
                <a:blip r:embed="rId2"/>
              </a:buBlip>
              <a:defRPr/>
            </a:lvl1pPr>
            <a:lvl2pPr>
              <a:buClrTx/>
              <a:buFont typeface="Symbol" pitchFamily="18" charset="2"/>
              <a:buChar char="-"/>
              <a:defRPr/>
            </a:lvl2pPr>
            <a:lvl3pPr>
              <a:buClrTx/>
              <a:buFont typeface="Symbol" pitchFamily="18" charset="2"/>
              <a:buChar char="-"/>
              <a:defRPr/>
            </a:lvl3pPr>
            <a:lvl4pPr>
              <a:buNone/>
              <a:defRPr/>
            </a:lvl4pPr>
            <a:lvl5pPr>
              <a:buNone/>
              <a:defRPr/>
            </a:lvl5pPr>
          </a:lstStyle>
          <a:p>
            <a:pPr lvl="0"/>
            <a:r>
              <a:rPr lang="de-DE" dirty="0" smtClean="0"/>
              <a:t> Textmasterformate durch Klicken bearbeiten</a:t>
            </a:r>
          </a:p>
          <a:p>
            <a:pPr lvl="1"/>
            <a:r>
              <a:rPr lang="de-DE" dirty="0" smtClean="0"/>
              <a:t>Zweite Ebene</a:t>
            </a:r>
          </a:p>
          <a:p>
            <a:pPr lvl="2"/>
            <a:r>
              <a:rPr lang="de-DE" dirty="0" smtClean="0"/>
              <a:t>Dritte Ebene</a:t>
            </a:r>
          </a:p>
        </p:txBody>
      </p:sp>
      <p:sp>
        <p:nvSpPr>
          <p:cNvPr id="8" name="Fußzeilenplatzhalter 7"/>
          <p:cNvSpPr>
            <a:spLocks noGrp="1"/>
          </p:cNvSpPr>
          <p:nvPr>
            <p:ph type="ftr" sz="quarter" idx="11"/>
          </p:nvPr>
        </p:nvSpPr>
        <p:spPr/>
        <p:txBody>
          <a:bodyPr/>
          <a:lstStyle/>
          <a:p>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F6C54075-1CF6-4735-BCDA-32DD935C9871}" type="datetimeFigureOut">
              <a:rPr lang="de-DE" smtClean="0"/>
              <a:pPr/>
              <a:t>17.11.2010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105A3FA7-02FA-4E6D-A88D-42DACA29ADD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80975" y="567906"/>
            <a:ext cx="8963025" cy="6019800"/>
          </a:xfrm>
          <a:prstGeom prst="rect">
            <a:avLst/>
          </a:prstGeom>
          <a:solidFill>
            <a:srgbClr val="EAEAEA"/>
          </a:solidFill>
          <a:ln w="9525">
            <a:noFill/>
            <a:miter lim="800000"/>
            <a:headEnd/>
            <a:tailEnd/>
          </a:ln>
          <a:effectLst/>
        </p:spPr>
        <p:txBody>
          <a:bodyPr wrap="none" anchor="ctr"/>
          <a:lstStyle/>
          <a:p>
            <a:endParaRPr lang="de-DE"/>
          </a:p>
        </p:txBody>
      </p:sp>
      <p:sp>
        <p:nvSpPr>
          <p:cNvPr id="1031" name="Rectangle 7"/>
          <p:cNvSpPr>
            <a:spLocks noGrp="1" noChangeArrowheads="1"/>
          </p:cNvSpPr>
          <p:nvPr>
            <p:ph type="title"/>
          </p:nvPr>
        </p:nvSpPr>
        <p:spPr bwMode="auto">
          <a:xfrm>
            <a:off x="239713" y="95250"/>
            <a:ext cx="7204075" cy="379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Hier ist Platz für Ihre Headline</a:t>
            </a:r>
          </a:p>
        </p:txBody>
      </p:sp>
      <p:sp>
        <p:nvSpPr>
          <p:cNvPr id="1032" name="Rectangle 8"/>
          <p:cNvSpPr>
            <a:spLocks noGrp="1" noChangeArrowheads="1"/>
          </p:cNvSpPr>
          <p:nvPr>
            <p:ph type="body" idx="1"/>
          </p:nvPr>
        </p:nvSpPr>
        <p:spPr bwMode="auto">
          <a:xfrm>
            <a:off x="381000" y="762000"/>
            <a:ext cx="8505825" cy="5486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 Aufzählung 1. Ebene</a:t>
            </a:r>
          </a:p>
          <a:p>
            <a:pPr lvl="1"/>
            <a:r>
              <a:rPr lang="de-DE" dirty="0" smtClean="0"/>
              <a:t>Zweite Ebene</a:t>
            </a:r>
          </a:p>
          <a:p>
            <a:pPr lvl="2"/>
            <a:r>
              <a:rPr lang="de-DE" dirty="0" smtClean="0"/>
              <a:t>Dritte Ebene</a:t>
            </a:r>
          </a:p>
        </p:txBody>
      </p:sp>
      <p:cxnSp>
        <p:nvCxnSpPr>
          <p:cNvPr id="8" name="Gerade Verbindung 7"/>
          <p:cNvCxnSpPr/>
          <p:nvPr/>
        </p:nvCxnSpPr>
        <p:spPr bwMode="auto">
          <a:xfrm>
            <a:off x="184024" y="499730"/>
            <a:ext cx="7817000" cy="312"/>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pic>
        <p:nvPicPr>
          <p:cNvPr id="9" name="Picture 15"/>
          <p:cNvPicPr>
            <a:picLocks noChangeAspect="1" noChangeArrowheads="1"/>
          </p:cNvPicPr>
          <p:nvPr/>
        </p:nvPicPr>
        <p:blipFill>
          <a:blip r:embed="rId6" cstate="print"/>
          <a:srcRect/>
          <a:stretch>
            <a:fillRect/>
          </a:stretch>
        </p:blipFill>
        <p:spPr bwMode="auto">
          <a:xfrm>
            <a:off x="8010878" y="119295"/>
            <a:ext cx="621471" cy="395259"/>
          </a:xfrm>
          <a:prstGeom prst="rect">
            <a:avLst/>
          </a:prstGeom>
          <a:noFill/>
          <a:ln w="12700" cap="flat" cmpd="sng">
            <a:noFill/>
            <a:prstDash val="solid"/>
            <a:miter lim="800000"/>
            <a:headEnd type="none" w="sm" len="sm"/>
            <a:tailEnd type="none" w="sm" len="sm"/>
          </a:ln>
          <a:effectLst/>
        </p:spPr>
      </p:pic>
      <p:cxnSp>
        <p:nvCxnSpPr>
          <p:cNvPr id="10" name="Gerade Verbindung 9"/>
          <p:cNvCxnSpPr/>
          <p:nvPr/>
        </p:nvCxnSpPr>
        <p:spPr bwMode="auto">
          <a:xfrm flipV="1">
            <a:off x="184145" y="6614556"/>
            <a:ext cx="8995481" cy="11587"/>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cxnSp>
        <p:nvCxnSpPr>
          <p:cNvPr id="11" name="Gerade Verbindung 10"/>
          <p:cNvCxnSpPr/>
          <p:nvPr/>
        </p:nvCxnSpPr>
        <p:spPr bwMode="auto">
          <a:xfrm rot="10800000">
            <a:off x="8660921" y="483080"/>
            <a:ext cx="514886" cy="1951"/>
          </a:xfrm>
          <a:prstGeom prst="line">
            <a:avLst/>
          </a:prstGeom>
          <a:solidFill>
            <a:schemeClr val="accent1"/>
          </a:solidFill>
          <a:ln w="12700" cap="flat" cmpd="sng" algn="ctr">
            <a:solidFill>
              <a:schemeClr val="tx1">
                <a:lumMod val="50000"/>
                <a:lumOff val="50000"/>
              </a:schemeClr>
            </a:solidFill>
            <a:prstDash val="solid"/>
            <a:round/>
            <a:headEnd type="none" w="sm" len="sm"/>
            <a:tailEnd type="none" w="sm" len="sm"/>
          </a:ln>
          <a:effectLst/>
        </p:spPr>
      </p:cxnSp>
      <p:sp>
        <p:nvSpPr>
          <p:cNvPr id="13" name="Fußzeilenplatzhalter 4"/>
          <p:cNvSpPr>
            <a:spLocks noGrp="1"/>
          </p:cNvSpPr>
          <p:nvPr>
            <p:ph type="ftr" sz="quarter" idx="3"/>
          </p:nvPr>
        </p:nvSpPr>
        <p:spPr>
          <a:xfrm>
            <a:off x="102761" y="6598776"/>
            <a:ext cx="2895600" cy="212703"/>
          </a:xfrm>
          <a:prstGeom prst="rect">
            <a:avLst/>
          </a:prstGeom>
        </p:spPr>
        <p:txBody>
          <a:bodyPr/>
          <a:lstStyle>
            <a:lvl1pPr>
              <a:defRPr sz="1000">
                <a:solidFill>
                  <a:schemeClr val="bg1">
                    <a:lumMod val="50000"/>
                  </a:schemeClr>
                </a:solidFill>
              </a:defRPr>
            </a:lvl1pP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fontAlgn="base" hangingPunct="1">
        <a:spcBef>
          <a:spcPct val="0"/>
        </a:spcBef>
        <a:spcAft>
          <a:spcPct val="0"/>
        </a:spcAft>
        <a:defRPr sz="2400" b="1">
          <a:solidFill>
            <a:schemeClr val="tx2">
              <a:lumMod val="75000"/>
            </a:schemeClr>
          </a:solidFill>
          <a:latin typeface="+mj-lt"/>
          <a:ea typeface="+mj-ea"/>
          <a:cs typeface="+mj-cs"/>
        </a:defRPr>
      </a:lvl1pPr>
      <a:lvl2pPr algn="l" rtl="0" eaLnBrk="1" fontAlgn="base" hangingPunct="1">
        <a:spcBef>
          <a:spcPct val="0"/>
        </a:spcBef>
        <a:spcAft>
          <a:spcPct val="0"/>
        </a:spcAft>
        <a:defRPr sz="2400" b="1">
          <a:solidFill>
            <a:schemeClr val="tx2"/>
          </a:solidFill>
          <a:latin typeface="Verdana" pitchFamily="34" charset="0"/>
        </a:defRPr>
      </a:lvl2pPr>
      <a:lvl3pPr algn="l" rtl="0" eaLnBrk="1" fontAlgn="base" hangingPunct="1">
        <a:spcBef>
          <a:spcPct val="0"/>
        </a:spcBef>
        <a:spcAft>
          <a:spcPct val="0"/>
        </a:spcAft>
        <a:defRPr sz="2400" b="1">
          <a:solidFill>
            <a:schemeClr val="tx2"/>
          </a:solidFill>
          <a:latin typeface="Verdana" pitchFamily="34" charset="0"/>
        </a:defRPr>
      </a:lvl3pPr>
      <a:lvl4pPr algn="l" rtl="0" eaLnBrk="1" fontAlgn="base" hangingPunct="1">
        <a:spcBef>
          <a:spcPct val="0"/>
        </a:spcBef>
        <a:spcAft>
          <a:spcPct val="0"/>
        </a:spcAft>
        <a:defRPr sz="2400" b="1">
          <a:solidFill>
            <a:schemeClr val="tx2"/>
          </a:solidFill>
          <a:latin typeface="Verdana" pitchFamily="34" charset="0"/>
        </a:defRPr>
      </a:lvl4pPr>
      <a:lvl5pPr algn="l" rtl="0" eaLnBrk="1" fontAlgn="base" hangingPunct="1">
        <a:spcBef>
          <a:spcPct val="0"/>
        </a:spcBef>
        <a:spcAft>
          <a:spcPct val="0"/>
        </a:spcAft>
        <a:defRPr sz="2400" b="1">
          <a:solidFill>
            <a:schemeClr val="tx2"/>
          </a:solidFill>
          <a:latin typeface="Verdana" pitchFamily="34" charset="0"/>
        </a:defRPr>
      </a:lvl5pPr>
      <a:lvl6pPr marL="457200" algn="l" rtl="0" eaLnBrk="1" fontAlgn="base" hangingPunct="1">
        <a:spcBef>
          <a:spcPct val="0"/>
        </a:spcBef>
        <a:spcAft>
          <a:spcPct val="0"/>
        </a:spcAft>
        <a:defRPr sz="2400" b="1">
          <a:solidFill>
            <a:schemeClr val="tx2"/>
          </a:solidFill>
          <a:latin typeface="Verdana" pitchFamily="34" charset="0"/>
        </a:defRPr>
      </a:lvl6pPr>
      <a:lvl7pPr marL="914400" algn="l" rtl="0" eaLnBrk="1" fontAlgn="base" hangingPunct="1">
        <a:spcBef>
          <a:spcPct val="0"/>
        </a:spcBef>
        <a:spcAft>
          <a:spcPct val="0"/>
        </a:spcAft>
        <a:defRPr sz="2400" b="1">
          <a:solidFill>
            <a:schemeClr val="tx2"/>
          </a:solidFill>
          <a:latin typeface="Verdana" pitchFamily="34" charset="0"/>
        </a:defRPr>
      </a:lvl7pPr>
      <a:lvl8pPr marL="1371600" algn="l" rtl="0" eaLnBrk="1" fontAlgn="base" hangingPunct="1">
        <a:spcBef>
          <a:spcPct val="0"/>
        </a:spcBef>
        <a:spcAft>
          <a:spcPct val="0"/>
        </a:spcAft>
        <a:defRPr sz="2400" b="1">
          <a:solidFill>
            <a:schemeClr val="tx2"/>
          </a:solidFill>
          <a:latin typeface="Verdana" pitchFamily="34" charset="0"/>
        </a:defRPr>
      </a:lvl8pPr>
      <a:lvl9pPr marL="1828800" algn="l" rtl="0" eaLnBrk="1" fontAlgn="base" hangingPunct="1">
        <a:spcBef>
          <a:spcPct val="0"/>
        </a:spcBef>
        <a:spcAft>
          <a:spcPct val="0"/>
        </a:spcAft>
        <a:defRPr sz="2400" b="1">
          <a:solidFill>
            <a:schemeClr val="tx2"/>
          </a:solidFill>
          <a:latin typeface="Verdana" pitchFamily="34" charset="0"/>
        </a:defRPr>
      </a:lvl9pPr>
    </p:titleStyle>
    <p:bodyStyle>
      <a:lvl1pPr marL="190500" indent="-190500" algn="l" rtl="0" eaLnBrk="1" fontAlgn="base" hangingPunct="1">
        <a:spcBef>
          <a:spcPct val="20000"/>
        </a:spcBef>
        <a:spcAft>
          <a:spcPct val="20000"/>
        </a:spcAft>
        <a:buClr>
          <a:schemeClr val="tx2"/>
        </a:buClr>
        <a:buSzPct val="100000"/>
        <a:buFont typeface="Wingdings" pitchFamily="2" charset="2"/>
        <a:buChar char="§"/>
        <a:defRPr sz="2000" b="1">
          <a:solidFill>
            <a:schemeClr val="tx1"/>
          </a:solidFill>
          <a:latin typeface="+mn-lt"/>
          <a:ea typeface="+mn-ea"/>
          <a:cs typeface="+mn-cs"/>
        </a:defRPr>
      </a:lvl1pPr>
      <a:lvl2pPr marL="571500" indent="-190500" algn="l" rtl="0" eaLnBrk="1" fontAlgn="base" hangingPunct="1">
        <a:spcBef>
          <a:spcPct val="20000"/>
        </a:spcBef>
        <a:spcAft>
          <a:spcPct val="20000"/>
        </a:spcAft>
        <a:buClr>
          <a:schemeClr val="tx2"/>
        </a:buClr>
        <a:buFont typeface="Wingdings" pitchFamily="2" charset="2"/>
        <a:buChar char="§"/>
        <a:defRPr sz="2000">
          <a:solidFill>
            <a:schemeClr val="tx1"/>
          </a:solidFill>
          <a:latin typeface="+mn-lt"/>
        </a:defRPr>
      </a:lvl2pPr>
      <a:lvl3pPr marL="952500" indent="-190500" algn="l" rtl="0" eaLnBrk="1" fontAlgn="base" hangingPunct="1">
        <a:spcBef>
          <a:spcPct val="20000"/>
        </a:spcBef>
        <a:spcAft>
          <a:spcPct val="20000"/>
        </a:spcAft>
        <a:buClr>
          <a:schemeClr val="tx2"/>
        </a:buClr>
        <a:buFont typeface="Wingdings" pitchFamily="2" charset="2"/>
        <a:buChar char="§"/>
        <a:defRPr sz="2000">
          <a:solidFill>
            <a:schemeClr val="tx1"/>
          </a:solidFill>
          <a:latin typeface="+mn-lt"/>
        </a:defRPr>
      </a:lvl3pPr>
      <a:lvl4pPr marL="14287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4pPr>
      <a:lvl5pPr marL="18097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5pPr>
      <a:lvl6pPr marL="22669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6pPr>
      <a:lvl7pPr marL="27241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7pPr>
      <a:lvl8pPr marL="31813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8pPr>
      <a:lvl9pPr marL="3638550" indent="-190500" algn="l" rtl="0" eaLnBrk="1" fontAlgn="base" hangingPunct="1">
        <a:spcBef>
          <a:spcPct val="20000"/>
        </a:spcBef>
        <a:spcAft>
          <a:spcPct val="0"/>
        </a:spcAft>
        <a:buClr>
          <a:srgbClr val="FF0000"/>
        </a:buClr>
        <a:buFont typeface="Wingdings" pitchFamily="2" charset="2"/>
        <a:buChar char="l"/>
        <a:defRPr sz="14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9.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11.jpeg"/><Relationship Id="rId4" Type="http://schemas.openxmlformats.org/officeDocument/2006/relationships/image" Target="../media/image33.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54.jpeg"/><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r>
              <a:rPr lang="de-DE" dirty="0" smtClean="0"/>
              <a:t>Leitfaden zur Einsatzführung in Ausnahmefällen</a:t>
            </a:r>
            <a:endParaRPr lang="de-DE" dirty="0"/>
          </a:p>
        </p:txBody>
      </p:sp>
      <p:sp>
        <p:nvSpPr>
          <p:cNvPr id="3" name="Untertitel 2"/>
          <p:cNvSpPr>
            <a:spLocks noGrp="1"/>
          </p:cNvSpPr>
          <p:nvPr>
            <p:ph type="subTitle" sz="quarter" idx="1"/>
          </p:nvPr>
        </p:nvSpPr>
        <p:spPr>
          <a:xfrm>
            <a:off x="700700" y="3714752"/>
            <a:ext cx="7715272" cy="1752600"/>
          </a:xfrm>
        </p:spPr>
        <p:txBody>
          <a:bodyPr/>
          <a:lstStyle/>
          <a:p>
            <a:r>
              <a:rPr lang="de-DE" dirty="0" smtClean="0"/>
              <a:t>für Einsatzkräfte ohne Führungsausbildung vom Alarmieren bis zum Eintreffen der ersten ausgebildeten Führungskraft</a:t>
            </a:r>
            <a:endParaRPr lang="de-DE" dirty="0"/>
          </a:p>
        </p:txBody>
      </p:sp>
      <p:sp>
        <p:nvSpPr>
          <p:cNvPr id="4" name="Textfeld 3"/>
          <p:cNvSpPr txBox="1"/>
          <p:nvPr/>
        </p:nvSpPr>
        <p:spPr>
          <a:xfrm>
            <a:off x="2072764" y="5958974"/>
            <a:ext cx="4989122" cy="461665"/>
          </a:xfrm>
          <a:prstGeom prst="rect">
            <a:avLst/>
          </a:prstGeom>
          <a:noFill/>
        </p:spPr>
        <p:txBody>
          <a:bodyPr wrap="none" rtlCol="0" anchor="ctr" anchorCtr="0">
            <a:spAutoFit/>
          </a:bodyPr>
          <a:lstStyle/>
          <a:p>
            <a:pPr algn="ctr"/>
            <a:r>
              <a:rPr lang="de-DE" sz="1200" dirty="0" smtClean="0"/>
              <a:t>Erarbeitet von den Mitgliedern der Teilprojektgruppen 1 und 3</a:t>
            </a:r>
          </a:p>
          <a:p>
            <a:pPr algn="ctr"/>
            <a:r>
              <a:rPr lang="de-DE" sz="1200" dirty="0" smtClean="0"/>
              <a:t>Version 1.0 Stand 01. November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4282" y="1058275"/>
            <a:ext cx="8929718" cy="584775"/>
          </a:xfrm>
          <a:prstGeom prst="rect">
            <a:avLst/>
          </a:prstGeom>
          <a:noFill/>
        </p:spPr>
        <p:txBody>
          <a:bodyPr wrap="square" rtlCol="0">
            <a:spAutoFit/>
          </a:bodyPr>
          <a:lstStyle/>
          <a:p>
            <a:pPr algn="ctr"/>
            <a:r>
              <a:rPr lang="de-DE" sz="1600" dirty="0" smtClean="0">
                <a:solidFill>
                  <a:schemeClr val="tx2">
                    <a:lumMod val="75000"/>
                  </a:schemeClr>
                </a:solidFill>
              </a:rPr>
              <a:t>Um bei einem kritischen Wohnungsbrand die Menschenrettung erfolgreich durchzuführen, werden innerhalb von acht Minuten folgende Funktionen gebraucht</a:t>
            </a:r>
            <a:endParaRPr lang="de-DE" sz="1600" dirty="0">
              <a:solidFill>
                <a:schemeClr val="tx2">
                  <a:lumMod val="75000"/>
                </a:schemeClr>
              </a:solidFill>
            </a:endParaRPr>
          </a:p>
        </p:txBody>
      </p:sp>
      <p:sp>
        <p:nvSpPr>
          <p:cNvPr id="6" name="Textfeld 5"/>
          <p:cNvSpPr txBox="1"/>
          <p:nvPr/>
        </p:nvSpPr>
        <p:spPr>
          <a:xfrm>
            <a:off x="214282" y="5618955"/>
            <a:ext cx="8929718" cy="584775"/>
          </a:xfrm>
          <a:prstGeom prst="rect">
            <a:avLst/>
          </a:prstGeom>
          <a:noFill/>
        </p:spPr>
        <p:txBody>
          <a:bodyPr wrap="square" rtlCol="0">
            <a:spAutoFit/>
          </a:bodyPr>
          <a:lstStyle/>
          <a:p>
            <a:pPr algn="ctr"/>
            <a:r>
              <a:rPr lang="de-DE" sz="1600" dirty="0" smtClean="0">
                <a:solidFill>
                  <a:schemeClr val="tx2">
                    <a:lumMod val="75000"/>
                  </a:schemeClr>
                </a:solidFill>
              </a:rPr>
              <a:t>Mit diesen Funktionen kann auch bei einem Verkehrsunfall mit eingeklemmter Person ebenfalls die Menschenrettung durchgeführt werden</a:t>
            </a:r>
            <a:endParaRPr lang="de-DE" sz="1600" dirty="0">
              <a:solidFill>
                <a:schemeClr val="tx2">
                  <a:lumMod val="75000"/>
                </a:schemeClr>
              </a:solidFill>
            </a:endParaRPr>
          </a:p>
        </p:txBody>
      </p:sp>
      <p:sp>
        <p:nvSpPr>
          <p:cNvPr id="8" name="Text Box 3"/>
          <p:cNvSpPr txBox="1">
            <a:spLocks noChangeArrowheads="1"/>
          </p:cNvSpPr>
          <p:nvPr/>
        </p:nvSpPr>
        <p:spPr bwMode="auto">
          <a:xfrm>
            <a:off x="4595718" y="2019899"/>
            <a:ext cx="4548282" cy="3416320"/>
          </a:xfrm>
          <a:prstGeom prst="rect">
            <a:avLst/>
          </a:prstGeom>
          <a:noFill/>
          <a:ln w="12700">
            <a:noFill/>
            <a:miter lim="800000"/>
            <a:headEnd/>
            <a:tailEnd/>
          </a:ln>
          <a:effectLst/>
        </p:spPr>
        <p:txBody>
          <a:bodyPr wrap="square">
            <a:spAutoFit/>
          </a:bodyPr>
          <a:lstStyle/>
          <a:p>
            <a:pPr marL="273050" indent="-273050" algn="l">
              <a:buFontTx/>
              <a:buAutoNum type="arabicPeriod"/>
              <a:defRPr/>
            </a:pPr>
            <a:r>
              <a:rPr lang="de-DE" sz="1200" dirty="0">
                <a:solidFill>
                  <a:schemeClr val="tx2">
                    <a:lumMod val="75000"/>
                  </a:schemeClr>
                </a:solidFill>
              </a:rPr>
              <a:t>Funktion	</a:t>
            </a:r>
            <a:r>
              <a:rPr lang="de-DE" sz="1200" dirty="0" smtClean="0">
                <a:solidFill>
                  <a:schemeClr val="tx2">
                    <a:lumMod val="75000"/>
                  </a:schemeClr>
                </a:solidFill>
              </a:rPr>
              <a:t>Gruppenführung</a:t>
            </a:r>
            <a:endParaRPr lang="de-DE" sz="1200" dirty="0">
              <a:solidFill>
                <a:schemeClr val="tx2">
                  <a:lumMod val="75000"/>
                </a:schemeClr>
              </a:solidFill>
            </a:endParaRPr>
          </a:p>
          <a:p>
            <a:pPr marL="273050" indent="-273050" algn="l">
              <a:buFontTx/>
              <a:buAutoNum type="arabicPeriod"/>
              <a:defRPr/>
            </a:pPr>
            <a:r>
              <a:rPr lang="de-DE" sz="1200" dirty="0">
                <a:solidFill>
                  <a:schemeClr val="tx2">
                    <a:lumMod val="75000"/>
                  </a:schemeClr>
                </a:solidFill>
              </a:rPr>
              <a:t>Funktion	</a:t>
            </a:r>
            <a:r>
              <a:rPr lang="de-DE" sz="1200" dirty="0" smtClean="0">
                <a:solidFill>
                  <a:schemeClr val="tx2">
                    <a:lumMod val="75000"/>
                  </a:schemeClr>
                </a:solidFill>
              </a:rPr>
              <a:t>Maschinist </a:t>
            </a:r>
            <a:r>
              <a:rPr lang="de-DE" sz="1200" dirty="0">
                <a:solidFill>
                  <a:schemeClr val="tx2">
                    <a:lumMod val="75000"/>
                  </a:schemeClr>
                </a:solidFill>
              </a:rPr>
              <a:t>des </a:t>
            </a:r>
            <a:r>
              <a:rPr lang="de-DE" sz="1200" dirty="0" smtClean="0">
                <a:solidFill>
                  <a:schemeClr val="tx2">
                    <a:lumMod val="75000"/>
                  </a:schemeClr>
                </a:solidFill>
              </a:rPr>
              <a:t>			Löschfahrzeuges</a:t>
            </a:r>
            <a:endParaRPr lang="de-DE" sz="1200" dirty="0">
              <a:solidFill>
                <a:schemeClr val="tx2">
                  <a:lumMod val="75000"/>
                </a:schemeClr>
              </a:solidFill>
            </a:endParaRPr>
          </a:p>
          <a:p>
            <a:pPr marL="273050" indent="-273050" algn="l">
              <a:buFontTx/>
              <a:buAutoNum type="arabicPeriod"/>
              <a:defRPr/>
            </a:pPr>
            <a:r>
              <a:rPr lang="de-DE" sz="1200" dirty="0">
                <a:solidFill>
                  <a:srgbClr val="FF0000"/>
                </a:solidFill>
              </a:rPr>
              <a:t>und 4. Funktion</a:t>
            </a:r>
            <a:r>
              <a:rPr lang="de-DE" sz="1200" dirty="0"/>
              <a:t>	</a:t>
            </a:r>
            <a:r>
              <a:rPr lang="de-DE" sz="1200" dirty="0" smtClean="0">
                <a:solidFill>
                  <a:schemeClr val="bg2"/>
                </a:solidFill>
              </a:rPr>
              <a:t>Angriffstrupp</a:t>
            </a:r>
          </a:p>
          <a:p>
            <a:pPr marL="273050" indent="-273050" algn="l">
              <a:defRPr/>
            </a:pPr>
            <a:r>
              <a:rPr lang="de-DE" sz="1200" dirty="0" smtClean="0">
                <a:solidFill>
                  <a:schemeClr val="bg2"/>
                </a:solidFill>
              </a:rPr>
              <a:t>			Menschenrettung 			über den Treppenraum unter 		Vornahme eines </a:t>
            </a:r>
            <a:r>
              <a:rPr lang="de-DE" sz="1200" dirty="0">
                <a:solidFill>
                  <a:schemeClr val="bg2"/>
                </a:solidFill>
              </a:rPr>
              <a:t>Rohres </a:t>
            </a:r>
          </a:p>
          <a:p>
            <a:pPr marL="273050" indent="-273050" algn="l">
              <a:buFontTx/>
              <a:buAutoNum type="arabicPeriod" startAt="5"/>
              <a:defRPr/>
            </a:pPr>
            <a:r>
              <a:rPr lang="de-DE" sz="1200" dirty="0">
                <a:solidFill>
                  <a:schemeClr val="bg2"/>
                </a:solidFill>
              </a:rPr>
              <a:t>und 6. Funktion	</a:t>
            </a:r>
            <a:r>
              <a:rPr lang="de-DE" sz="1200" dirty="0" smtClean="0">
                <a:solidFill>
                  <a:schemeClr val="bg2"/>
                </a:solidFill>
              </a:rPr>
              <a:t>Wassertrupp</a:t>
            </a:r>
          </a:p>
          <a:p>
            <a:pPr marL="273050" indent="-273050" algn="l">
              <a:defRPr/>
            </a:pPr>
            <a:r>
              <a:rPr lang="de-DE" sz="1200" dirty="0" smtClean="0">
                <a:solidFill>
                  <a:schemeClr val="bg2"/>
                </a:solidFill>
              </a:rPr>
              <a:t>			Unterstützen bei der 			Menschenrettung, Stellen des 		Sicherheitstrupps</a:t>
            </a:r>
            <a:endParaRPr lang="de-DE" sz="1200" dirty="0">
              <a:solidFill>
                <a:schemeClr val="bg2"/>
              </a:solidFill>
            </a:endParaRPr>
          </a:p>
          <a:p>
            <a:pPr marL="273050" indent="-273050">
              <a:buFontTx/>
              <a:buAutoNum type="arabicPeriod" startAt="7"/>
              <a:defRPr/>
            </a:pPr>
            <a:r>
              <a:rPr lang="de-DE" sz="1200" dirty="0">
                <a:solidFill>
                  <a:schemeClr val="tx2">
                    <a:lumMod val="75000"/>
                  </a:schemeClr>
                </a:solidFill>
              </a:rPr>
              <a:t>und 8. Funktion 	</a:t>
            </a:r>
            <a:r>
              <a:rPr lang="de-DE" sz="1200" dirty="0" smtClean="0">
                <a:solidFill>
                  <a:schemeClr val="tx2">
                    <a:lumMod val="75000"/>
                  </a:schemeClr>
                </a:solidFill>
              </a:rPr>
              <a:t>Schlauchtrupp</a:t>
            </a:r>
          </a:p>
          <a:p>
            <a:pPr marL="273050" indent="-273050">
              <a:defRPr/>
            </a:pPr>
            <a:r>
              <a:rPr lang="de-DE" sz="1200" dirty="0" smtClean="0">
                <a:solidFill>
                  <a:schemeClr val="tx2">
                    <a:lumMod val="75000"/>
                  </a:schemeClr>
                </a:solidFill>
              </a:rPr>
              <a:t>			Unterstützen </a:t>
            </a:r>
            <a:r>
              <a:rPr lang="de-DE" sz="1200" dirty="0">
                <a:solidFill>
                  <a:schemeClr val="tx2">
                    <a:lumMod val="75000"/>
                  </a:schemeClr>
                </a:solidFill>
              </a:rPr>
              <a:t>bei </a:t>
            </a:r>
            <a:r>
              <a:rPr lang="de-DE" sz="1200" dirty="0" smtClean="0">
                <a:solidFill>
                  <a:schemeClr val="tx2">
                    <a:lumMod val="75000"/>
                  </a:schemeClr>
                </a:solidFill>
              </a:rPr>
              <a:t>			der Menschenrettung</a:t>
            </a:r>
            <a:r>
              <a:rPr lang="de-DE" sz="1200" dirty="0">
                <a:solidFill>
                  <a:schemeClr val="tx2">
                    <a:lumMod val="75000"/>
                  </a:schemeClr>
                </a:solidFill>
              </a:rPr>
              <a:t>, </a:t>
            </a:r>
            <a:r>
              <a:rPr lang="de-DE" sz="1200" dirty="0" smtClean="0">
                <a:solidFill>
                  <a:schemeClr val="tx2">
                    <a:lumMod val="75000"/>
                  </a:schemeClr>
                </a:solidFill>
              </a:rPr>
              <a:t>Verlegen 		von Schlauchleitungen </a:t>
            </a:r>
            <a:r>
              <a:rPr lang="de-DE" sz="1200" dirty="0">
                <a:solidFill>
                  <a:schemeClr val="tx2">
                    <a:lumMod val="75000"/>
                  </a:schemeClr>
                </a:solidFill>
              </a:rPr>
              <a:t>	</a:t>
            </a:r>
          </a:p>
          <a:p>
            <a:pPr marL="177800" indent="-177800">
              <a:defRPr/>
            </a:pPr>
            <a:r>
              <a:rPr lang="de-DE" sz="1200" dirty="0" smtClean="0">
                <a:solidFill>
                  <a:schemeClr val="tx2">
                    <a:lumMod val="75000"/>
                  </a:schemeClr>
                </a:solidFill>
              </a:rPr>
              <a:t>9. Funktion</a:t>
            </a:r>
            <a:r>
              <a:rPr lang="de-DE" sz="1200" dirty="0">
                <a:solidFill>
                  <a:schemeClr val="tx2">
                    <a:lumMod val="75000"/>
                  </a:schemeClr>
                </a:solidFill>
              </a:rPr>
              <a:t>	</a:t>
            </a:r>
            <a:r>
              <a:rPr lang="de-DE" sz="1200" dirty="0" smtClean="0">
                <a:solidFill>
                  <a:schemeClr val="tx2">
                    <a:lumMod val="75000"/>
                  </a:schemeClr>
                </a:solidFill>
              </a:rPr>
              <a:t>	Melder</a:t>
            </a:r>
            <a:r>
              <a:rPr lang="de-DE" sz="1200" dirty="0">
                <a:solidFill>
                  <a:schemeClr val="tx2">
                    <a:lumMod val="75000"/>
                  </a:schemeClr>
                </a:solidFill>
              </a:rPr>
              <a:t>	</a:t>
            </a:r>
            <a:endParaRPr lang="de-DE" sz="1200" dirty="0" smtClean="0">
              <a:solidFill>
                <a:schemeClr val="tx2">
                  <a:lumMod val="75000"/>
                </a:schemeClr>
              </a:solidFill>
            </a:endParaRPr>
          </a:p>
          <a:p>
            <a:pPr marL="177800" indent="-177800" algn="l">
              <a:defRPr/>
            </a:pPr>
            <a:r>
              <a:rPr lang="de-DE" sz="1200" dirty="0" smtClean="0">
                <a:solidFill>
                  <a:schemeClr val="tx2">
                    <a:lumMod val="75000"/>
                  </a:schemeClr>
                </a:solidFill>
              </a:rPr>
              <a:t>			Unterstützen </a:t>
            </a:r>
            <a:r>
              <a:rPr lang="de-DE" sz="1200" dirty="0">
                <a:solidFill>
                  <a:schemeClr val="tx2">
                    <a:lumMod val="75000"/>
                  </a:schemeClr>
                </a:solidFill>
              </a:rPr>
              <a:t>bei </a:t>
            </a:r>
            <a:r>
              <a:rPr lang="de-DE" sz="1200" dirty="0" smtClean="0">
                <a:solidFill>
                  <a:schemeClr val="tx2">
                    <a:lumMod val="75000"/>
                  </a:schemeClr>
                </a:solidFill>
              </a:rPr>
              <a:t>der </a:t>
            </a:r>
            <a:r>
              <a:rPr lang="de-DE" sz="1200" dirty="0">
                <a:solidFill>
                  <a:schemeClr val="tx2">
                    <a:lumMod val="75000"/>
                  </a:schemeClr>
                </a:solidFill>
              </a:rPr>
              <a:t>Menschen-		</a:t>
            </a:r>
            <a:r>
              <a:rPr lang="de-DE" sz="1200" dirty="0" err="1" smtClean="0">
                <a:solidFill>
                  <a:schemeClr val="tx2">
                    <a:lumMod val="75000"/>
                  </a:schemeClr>
                </a:solidFill>
              </a:rPr>
              <a:t>rettung</a:t>
            </a:r>
            <a:r>
              <a:rPr lang="de-DE" sz="1200" dirty="0">
                <a:solidFill>
                  <a:schemeClr val="tx2">
                    <a:lumMod val="75000"/>
                  </a:schemeClr>
                </a:solidFill>
              </a:rPr>
              <a:t>, </a:t>
            </a:r>
            <a:r>
              <a:rPr lang="de-DE" sz="1200" dirty="0" smtClean="0">
                <a:solidFill>
                  <a:schemeClr val="tx2">
                    <a:lumMod val="75000"/>
                  </a:schemeClr>
                </a:solidFill>
              </a:rPr>
              <a:t>Sonderaufgaben </a:t>
            </a:r>
            <a:endParaRPr lang="de-DE" sz="1200" dirty="0">
              <a:solidFill>
                <a:schemeClr val="tx2">
                  <a:lumMod val="75000"/>
                </a:schemeClr>
              </a:solidFill>
            </a:endParaRPr>
          </a:p>
        </p:txBody>
      </p:sp>
      <p:pic>
        <p:nvPicPr>
          <p:cNvPr id="9" name="Picture 2"/>
          <p:cNvPicPr>
            <a:picLocks noChangeAspect="1" noChangeArrowheads="1"/>
          </p:cNvPicPr>
          <p:nvPr/>
        </p:nvPicPr>
        <p:blipFill>
          <a:blip r:embed="rId2"/>
          <a:srcRect l="27543" t="43220" r="22060" b="9164"/>
          <a:stretch>
            <a:fillRect/>
          </a:stretch>
        </p:blipFill>
        <p:spPr bwMode="auto">
          <a:xfrm>
            <a:off x="200296" y="1981886"/>
            <a:ext cx="4371704" cy="3304195"/>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7" name="Rechteck 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7: Funktionen</a:t>
            </a:r>
          </a:p>
        </p:txBody>
      </p:sp>
      <p:sp>
        <p:nvSpPr>
          <p:cNvPr id="11" name="Titel 1"/>
          <p:cNvSpPr>
            <a:spLocks noGrp="1"/>
          </p:cNvSpPr>
          <p:nvPr>
            <p:ph type="title"/>
          </p:nvPr>
        </p:nvSpPr>
        <p:spPr>
          <a:xfrm>
            <a:off x="239713" y="95250"/>
            <a:ext cx="7832749" cy="379413"/>
          </a:xfrm>
        </p:spPr>
        <p:txBody>
          <a:bodyPr/>
          <a:lstStyle/>
          <a:p>
            <a:r>
              <a:rPr lang="de-DE" sz="1800" dirty="0" smtClean="0"/>
              <a:t>Zielsetzung und Grenzen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2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20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20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20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2000"/>
                                        <p:tgtEl>
                                          <p:spTgt spid="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2000"/>
                                        <p:tgtEl>
                                          <p:spTgt spid="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fade">
                                      <p:cBhvr>
                                        <p:cTn id="57" dur="2000"/>
                                        <p:tgtEl>
                                          <p:spTgt spid="8">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9" end="9"/>
                                            </p:txEl>
                                          </p:spTgt>
                                        </p:tgtEl>
                                        <p:attrNameLst>
                                          <p:attrName>style.visibility</p:attrName>
                                        </p:attrNameLst>
                                      </p:cBhvr>
                                      <p:to>
                                        <p:strVal val="visible"/>
                                      </p:to>
                                    </p:set>
                                    <p:animEffect transition="in" filter="fade">
                                      <p:cBhvr>
                                        <p:cTn id="62" dur="2000"/>
                                        <p:tgtEl>
                                          <p:spTgt spid="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Leitfaden zur Einsatzführung in Ausnahmefällen</a:t>
            </a:r>
            <a:endParaRPr lang="de-DE" sz="1800" dirty="0"/>
          </a:p>
        </p:txBody>
      </p:sp>
      <p:sp>
        <p:nvSpPr>
          <p:cNvPr id="3" name="Textfeld 2"/>
          <p:cNvSpPr txBox="1"/>
          <p:nvPr/>
        </p:nvSpPr>
        <p:spPr>
          <a:xfrm>
            <a:off x="179734" y="1088392"/>
            <a:ext cx="6249654" cy="584775"/>
          </a:xfrm>
          <a:prstGeom prst="rect">
            <a:avLst/>
          </a:prstGeom>
          <a:noFill/>
        </p:spPr>
        <p:txBody>
          <a:bodyPr wrap="square" rtlCol="0" anchor="ctr" anchorCtr="0">
            <a:spAutoFit/>
          </a:bodyPr>
          <a:lstStyle/>
          <a:p>
            <a:r>
              <a:rPr lang="de-DE" sz="1600" dirty="0" smtClean="0">
                <a:solidFill>
                  <a:schemeClr val="tx2">
                    <a:lumMod val="75000"/>
                  </a:schemeClr>
                </a:solidFill>
              </a:rPr>
              <a:t>Der Leitfaden zur Einsatzführung in Ausnahmefällen umfasst</a:t>
            </a:r>
          </a:p>
        </p:txBody>
      </p:sp>
      <p:sp>
        <p:nvSpPr>
          <p:cNvPr id="7" name="Rechteck 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Inhaltsverzeichnis</a:t>
            </a:r>
            <a:endParaRPr kumimoji="0" lang="de-DE" sz="1600" b="1" i="0" u="none" strike="noStrike" cap="none" normalizeH="0" baseline="0" dirty="0" smtClean="0">
              <a:ln>
                <a:noFill/>
              </a:ln>
              <a:solidFill>
                <a:schemeClr val="bg1"/>
              </a:solidFill>
              <a:effectLst/>
              <a:latin typeface="Arial" charset="0"/>
            </a:endParaRPr>
          </a:p>
        </p:txBody>
      </p:sp>
      <p:grpSp>
        <p:nvGrpSpPr>
          <p:cNvPr id="12" name="Gruppieren 11"/>
          <p:cNvGrpSpPr/>
          <p:nvPr/>
        </p:nvGrpSpPr>
        <p:grpSpPr>
          <a:xfrm>
            <a:off x="2798918" y="1150236"/>
            <a:ext cx="5904559" cy="1714512"/>
            <a:chOff x="2798918" y="1000108"/>
            <a:chExt cx="5904559" cy="1714512"/>
          </a:xfrm>
        </p:grpSpPr>
        <p:sp>
          <p:nvSpPr>
            <p:cNvPr id="4" name="Textfeld 3"/>
            <p:cNvSpPr txBox="1"/>
            <p:nvPr/>
          </p:nvSpPr>
          <p:spPr>
            <a:xfrm>
              <a:off x="2798918" y="1643050"/>
              <a:ext cx="3161250" cy="338554"/>
            </a:xfrm>
            <a:prstGeom prst="rect">
              <a:avLst/>
            </a:prstGeom>
            <a:noFill/>
          </p:spPr>
          <p:txBody>
            <a:bodyPr wrap="none" rtlCol="0" anchor="ctr" anchorCtr="0">
              <a:spAutoFit/>
            </a:bodyPr>
            <a:lstStyle/>
            <a:p>
              <a:pPr algn="ctr"/>
              <a:r>
                <a:rPr lang="de-DE" sz="1600" dirty="0" smtClean="0">
                  <a:solidFill>
                    <a:schemeClr val="tx2">
                      <a:lumMod val="75000"/>
                    </a:schemeClr>
                  </a:solidFill>
                </a:rPr>
                <a:t>Eintreffen im Feuerwehrhaus</a:t>
              </a:r>
            </a:p>
          </p:txBody>
        </p:sp>
        <p:sp>
          <p:nvSpPr>
            <p:cNvPr id="8" name="Abgerundetes Rechteck 7"/>
            <p:cNvSpPr/>
            <p:nvPr/>
          </p:nvSpPr>
          <p:spPr bwMode="auto">
            <a:xfrm>
              <a:off x="6488899" y="1000108"/>
              <a:ext cx="2214578" cy="1714512"/>
            </a:xfrm>
            <a:prstGeom prst="roundRect">
              <a:avLst/>
            </a:prstGeom>
            <a:blipFill>
              <a:blip r:embed="rId2" cstate="print"/>
              <a:stretch>
                <a:fillRect/>
              </a:stretch>
            </a:blipFill>
            <a:ln w="12700" cap="flat" cmpd="sng" algn="ctr">
              <a:solidFill>
                <a:schemeClr val="tx2">
                  <a:lumMod val="75000"/>
                </a:schemeClr>
              </a:solidFill>
              <a:prstDash val="solid"/>
              <a:round/>
              <a:headEnd type="none" w="sm" len="sm"/>
              <a:tailEnd type="triangle" w="sm" len="sm"/>
            </a:ln>
            <a:effectLst>
              <a:outerShdw blurRad="50800" dist="38100" dir="18900000" algn="b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endParaRPr kumimoji="0" lang="de-DE" sz="1600" b="0" i="0" u="none" strike="noStrike" cap="none" normalizeH="0" baseline="0" dirty="0" smtClean="0">
                <a:ln>
                  <a:noFill/>
                </a:ln>
                <a:solidFill>
                  <a:schemeClr val="tx1"/>
                </a:solidFill>
                <a:effectLst/>
              </a:endParaRPr>
            </a:p>
          </p:txBody>
        </p:sp>
      </p:grpSp>
      <p:grpSp>
        <p:nvGrpSpPr>
          <p:cNvPr id="14" name="Gruppieren 13"/>
          <p:cNvGrpSpPr/>
          <p:nvPr/>
        </p:nvGrpSpPr>
        <p:grpSpPr>
          <a:xfrm>
            <a:off x="428596" y="2536035"/>
            <a:ext cx="6307704" cy="1785930"/>
            <a:chOff x="428596" y="2536035"/>
            <a:chExt cx="6307704" cy="1785930"/>
          </a:xfrm>
        </p:grpSpPr>
        <p:sp>
          <p:nvSpPr>
            <p:cNvPr id="5" name="Textfeld 4"/>
            <p:cNvSpPr txBox="1"/>
            <p:nvPr/>
          </p:nvSpPr>
          <p:spPr>
            <a:xfrm>
              <a:off x="4039728" y="3241982"/>
              <a:ext cx="2696572" cy="338554"/>
            </a:xfrm>
            <a:prstGeom prst="rect">
              <a:avLst/>
            </a:prstGeom>
            <a:noFill/>
          </p:spPr>
          <p:txBody>
            <a:bodyPr wrap="none" rtlCol="0" anchor="ctr" anchorCtr="0">
              <a:spAutoFit/>
            </a:bodyPr>
            <a:lstStyle/>
            <a:p>
              <a:pPr algn="ctr"/>
              <a:r>
                <a:rPr lang="de-DE" sz="1600" dirty="0" smtClean="0">
                  <a:solidFill>
                    <a:schemeClr val="tx2">
                      <a:lumMod val="75000"/>
                    </a:schemeClr>
                  </a:solidFill>
                </a:rPr>
                <a:t>Anfahrt zur Einsatzstelle</a:t>
              </a:r>
            </a:p>
          </p:txBody>
        </p:sp>
        <p:pic>
          <p:nvPicPr>
            <p:cNvPr id="1027" name="Picture 3"/>
            <p:cNvPicPr>
              <a:picLocks noChangeAspect="1" noChangeArrowheads="1"/>
            </p:cNvPicPr>
            <p:nvPr/>
          </p:nvPicPr>
          <p:blipFill>
            <a:blip r:embed="rId3" cstate="print"/>
            <a:srcRect/>
            <a:stretch>
              <a:fillRect/>
            </a:stretch>
          </p:blipFill>
          <p:spPr bwMode="auto">
            <a:xfrm>
              <a:off x="428596" y="2536035"/>
              <a:ext cx="2381240" cy="1785930"/>
            </a:xfrm>
            <a:prstGeom prst="roundRect">
              <a:avLst/>
            </a:prstGeom>
            <a:blipFill>
              <a:blip r:embed="rId2" cstate="print"/>
              <a:stretch>
                <a:fillRect/>
              </a:stretch>
            </a:blipFill>
            <a:ln w="12700" cap="flat" cmpd="sng" algn="ctr">
              <a:solidFill>
                <a:schemeClr val="tx2">
                  <a:lumMod val="75000"/>
                </a:schemeClr>
              </a:solidFill>
              <a:prstDash val="solid"/>
              <a:round/>
              <a:headEnd type="none" w="sm" len="sm"/>
              <a:tailEnd type="triangle" w="sm" len="sm"/>
            </a:ln>
            <a:effectLst>
              <a:outerShdw blurRad="50800" dist="38100" dir="18900000" algn="bl" rotWithShape="0">
                <a:prstClr val="black">
                  <a:alpha val="40000"/>
                </a:prstClr>
              </a:outerShdw>
            </a:effectLst>
          </p:spPr>
        </p:pic>
      </p:grpSp>
      <p:grpSp>
        <p:nvGrpSpPr>
          <p:cNvPr id="13" name="Gruppieren 12"/>
          <p:cNvGrpSpPr/>
          <p:nvPr/>
        </p:nvGrpSpPr>
        <p:grpSpPr>
          <a:xfrm>
            <a:off x="2928926" y="4143380"/>
            <a:ext cx="5221989" cy="2455767"/>
            <a:chOff x="2928664" y="4143380"/>
            <a:chExt cx="5221989" cy="2455767"/>
          </a:xfrm>
        </p:grpSpPr>
        <p:sp>
          <p:nvSpPr>
            <p:cNvPr id="6" name="Textfeld 5"/>
            <p:cNvSpPr txBox="1"/>
            <p:nvPr/>
          </p:nvSpPr>
          <p:spPr>
            <a:xfrm>
              <a:off x="2928664" y="4937951"/>
              <a:ext cx="2864887" cy="338554"/>
            </a:xfrm>
            <a:prstGeom prst="rect">
              <a:avLst/>
            </a:prstGeom>
            <a:noFill/>
          </p:spPr>
          <p:txBody>
            <a:bodyPr wrap="none" rtlCol="0" anchor="ctr" anchorCtr="0">
              <a:spAutoFit/>
            </a:bodyPr>
            <a:lstStyle/>
            <a:p>
              <a:pPr algn="ctr"/>
              <a:r>
                <a:rPr lang="de-DE" sz="1600" dirty="0" smtClean="0">
                  <a:solidFill>
                    <a:schemeClr val="tx2">
                      <a:lumMod val="75000"/>
                    </a:schemeClr>
                  </a:solidFill>
                </a:rPr>
                <a:t>Einsatzstellenorganisation</a:t>
              </a:r>
            </a:p>
          </p:txBody>
        </p:sp>
        <p:pic>
          <p:nvPicPr>
            <p:cNvPr id="20" name="Grafik 19" descr="Peusner.png"/>
            <p:cNvPicPr>
              <a:picLocks noChangeAspect="1"/>
            </p:cNvPicPr>
            <p:nvPr/>
          </p:nvPicPr>
          <p:blipFill>
            <a:blip r:embed="rId4" cstate="print"/>
            <a:stretch>
              <a:fillRect/>
            </a:stretch>
          </p:blipFill>
          <p:spPr>
            <a:xfrm>
              <a:off x="6215074" y="4143380"/>
              <a:ext cx="1935579" cy="245576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nvGraphicFramePr>
        <p:xfrm>
          <a:off x="995059" y="492505"/>
          <a:ext cx="7143799" cy="5893635"/>
        </p:xfrm>
        <a:graphic>
          <a:graphicData uri="http://schemas.openxmlformats.org/drawingml/2006/table">
            <a:tbl>
              <a:tblPr firstRow="1" bandRow="1">
                <a:tableStyleId>{5C22544A-7EE6-4342-B048-85BDC9FD1C3A}</a:tableStyleId>
              </a:tblPr>
              <a:tblGrid>
                <a:gridCol w="1311541"/>
                <a:gridCol w="4939302"/>
                <a:gridCol w="892956"/>
              </a:tblGrid>
              <a:tr h="535785">
                <a:tc gridSpan="3">
                  <a:txBody>
                    <a:bodyPr/>
                    <a:lstStyle/>
                    <a:p>
                      <a:r>
                        <a:rPr lang="de-DE" sz="1200" dirty="0" smtClean="0">
                          <a:solidFill>
                            <a:schemeClr val="tx1"/>
                          </a:solidFill>
                        </a:rPr>
                        <a:t>Eintreffen im Feuerwehrwehrhaus</a:t>
                      </a:r>
                      <a:endParaRPr lang="de-DE" sz="1200" dirty="0">
                        <a:solidFill>
                          <a:schemeClr val="tx1"/>
                        </a:solidFill>
                      </a:endParaRPr>
                    </a:p>
                  </a:txBody>
                  <a:tcPr anchor="ctr">
                    <a:noFill/>
                  </a:tcPr>
                </a:tc>
                <a:tc hMerge="1">
                  <a:txBody>
                    <a:bodyPr/>
                    <a:lstStyle/>
                    <a:p>
                      <a:endParaRPr lang="de-DE" sz="1200" dirty="0"/>
                    </a:p>
                  </a:txBody>
                  <a:tcPr anchor="ctr">
                    <a:noFill/>
                  </a:tcPr>
                </a:tc>
                <a:tc hMerge="1">
                  <a:txBody>
                    <a:bodyPr/>
                    <a:lstStyle/>
                    <a:p>
                      <a:endParaRPr lang="de-DE" sz="1200" dirty="0"/>
                    </a:p>
                  </a:txBody>
                  <a:tcPr anchor="ctr">
                    <a:noFill/>
                  </a:tcPr>
                </a:tc>
              </a:tr>
              <a:tr h="535785">
                <a:tc>
                  <a:txBody>
                    <a:bodyPr/>
                    <a:lstStyle/>
                    <a:p>
                      <a:pPr algn="ctr"/>
                      <a:r>
                        <a:rPr lang="de-DE" sz="1200" b="1" dirty="0" smtClean="0"/>
                        <a:t>Folie</a:t>
                      </a:r>
                      <a:endParaRPr lang="de-DE" sz="1200" b="1" dirty="0"/>
                    </a:p>
                  </a:txBody>
                  <a:tcPr anchor="ctr">
                    <a:noFill/>
                  </a:tcPr>
                </a:tc>
                <a:tc>
                  <a:txBody>
                    <a:bodyPr/>
                    <a:lstStyle/>
                    <a:p>
                      <a:pPr algn="ctr"/>
                      <a:r>
                        <a:rPr lang="de-DE" sz="1200" b="1" dirty="0" smtClean="0"/>
                        <a:t>Maßnahme</a:t>
                      </a:r>
                      <a:endParaRPr lang="de-DE" sz="1200" b="1" dirty="0"/>
                    </a:p>
                  </a:txBody>
                  <a:tcPr anchor="ctr">
                    <a:noFill/>
                  </a:tcPr>
                </a:tc>
                <a:tc>
                  <a:txBody>
                    <a:bodyPr/>
                    <a:lstStyle/>
                    <a:p>
                      <a:pPr algn="ctr"/>
                      <a:r>
                        <a:rPr lang="de-DE" sz="1200" b="1" dirty="0" smtClean="0"/>
                        <a:t>Status</a:t>
                      </a:r>
                      <a:endParaRPr lang="de-DE" sz="1200" b="1" dirty="0"/>
                    </a:p>
                  </a:txBody>
                  <a:tcPr anchor="ctr">
                    <a:noFill/>
                  </a:tcPr>
                </a:tc>
              </a:tr>
              <a:tr h="535785">
                <a:tc>
                  <a:txBody>
                    <a:bodyPr/>
                    <a:lstStyle/>
                    <a:p>
                      <a:pPr algn="ctr"/>
                      <a:r>
                        <a:rPr lang="de-DE" sz="1200" dirty="0" smtClean="0"/>
                        <a:t>Folie 1</a:t>
                      </a:r>
                      <a:endParaRPr lang="de-DE" sz="1200" dirty="0"/>
                    </a:p>
                  </a:txBody>
                  <a:tcPr anchor="ctr">
                    <a:noFill/>
                  </a:tcPr>
                </a:tc>
                <a:tc>
                  <a:txBody>
                    <a:bodyPr/>
                    <a:lstStyle/>
                    <a:p>
                      <a:r>
                        <a:rPr lang="de-DE" sz="1200" dirty="0" smtClean="0"/>
                        <a:t>Abfrage</a:t>
                      </a:r>
                      <a:r>
                        <a:rPr lang="de-DE" sz="1200" baseline="0" dirty="0" smtClean="0"/>
                        <a:t> bei der Feuerwehreinsatz- und Rettungsleitstelle</a:t>
                      </a:r>
                      <a:endParaRPr lang="de-DE" sz="1200" dirty="0"/>
                    </a:p>
                  </a:txBody>
                  <a:tcPr anchor="ctr">
                    <a:noFill/>
                  </a:tcPr>
                </a:tc>
                <a:tc>
                  <a:txBody>
                    <a:bodyPr/>
                    <a:lstStyle/>
                    <a:p>
                      <a:pPr algn="ctr">
                        <a:buFont typeface="Wingdings" pitchFamily="2" charset="2"/>
                        <a:buNone/>
                      </a:pPr>
                      <a:r>
                        <a:rPr lang="de-DE" sz="2400" dirty="0" smtClean="0">
                          <a:solidFill>
                            <a:schemeClr val="accent2">
                              <a:lumMod val="75000"/>
                            </a:schemeClr>
                          </a:solidFill>
                        </a:rPr>
                        <a:t> </a:t>
                      </a:r>
                      <a:endParaRPr lang="de-DE" sz="2400" dirty="0">
                        <a:solidFill>
                          <a:schemeClr val="accent2">
                            <a:lumMod val="75000"/>
                          </a:schemeClr>
                        </a:solidFill>
                      </a:endParaRPr>
                    </a:p>
                  </a:txBody>
                  <a:tcPr anchor="ctr">
                    <a:noFill/>
                  </a:tcPr>
                </a:tc>
              </a:tr>
              <a:tr h="535785">
                <a:tc>
                  <a:txBody>
                    <a:bodyPr/>
                    <a:lstStyle/>
                    <a:p>
                      <a:pPr algn="ctr"/>
                      <a:r>
                        <a:rPr lang="de-DE" sz="1200" dirty="0" smtClean="0"/>
                        <a:t>Folie 2</a:t>
                      </a:r>
                      <a:endParaRPr lang="de-DE" sz="1200" dirty="0"/>
                    </a:p>
                  </a:txBody>
                  <a:tcPr anchor="ctr">
                    <a:noFill/>
                  </a:tcPr>
                </a:tc>
                <a:tc>
                  <a:txBody>
                    <a:bodyPr/>
                    <a:lstStyle/>
                    <a:p>
                      <a:r>
                        <a:rPr lang="de-DE" sz="1200" dirty="0" smtClean="0"/>
                        <a:t>Lage des Einsatzort</a:t>
                      </a:r>
                      <a:r>
                        <a:rPr lang="de-DE" sz="1200" baseline="0" dirty="0" smtClean="0"/>
                        <a:t>es</a:t>
                      </a:r>
                      <a:endParaRPr lang="de-DE" sz="1200" dirty="0"/>
                    </a:p>
                  </a:txBody>
                  <a:tcPr anchor="ctr">
                    <a:noFill/>
                  </a:tcPr>
                </a:tc>
                <a:tc>
                  <a:txBody>
                    <a:bodyPr/>
                    <a:lstStyle/>
                    <a:p>
                      <a:pPr algn="ctr">
                        <a:buFont typeface="Wingdings" pitchFamily="2" charset="2"/>
                        <a:buNone/>
                      </a:pPr>
                      <a:r>
                        <a:rPr lang="de-DE" sz="2400" dirty="0" smtClean="0">
                          <a:solidFill>
                            <a:schemeClr val="accent2">
                              <a:lumMod val="75000"/>
                            </a:schemeClr>
                          </a:solidFill>
                        </a:rPr>
                        <a:t> </a:t>
                      </a:r>
                      <a:endParaRPr lang="de-DE" sz="2400" dirty="0">
                        <a:solidFill>
                          <a:schemeClr val="accent2">
                            <a:lumMod val="75000"/>
                          </a:schemeClr>
                        </a:solidFill>
                      </a:endParaRPr>
                    </a:p>
                  </a:txBody>
                  <a:tcPr anchor="ctr">
                    <a:noFill/>
                  </a:tcPr>
                </a:tc>
              </a:tr>
              <a:tr h="535785">
                <a:tc>
                  <a:txBody>
                    <a:bodyPr/>
                    <a:lstStyle/>
                    <a:p>
                      <a:pPr algn="ctr"/>
                      <a:r>
                        <a:rPr lang="de-DE" sz="1200" dirty="0" smtClean="0"/>
                        <a:t>Folie 3</a:t>
                      </a:r>
                      <a:endParaRPr lang="de-DE" sz="1200" dirty="0"/>
                    </a:p>
                  </a:txBody>
                  <a:tcPr anchor="ctr">
                    <a:noFill/>
                  </a:tcPr>
                </a:tc>
                <a:tc>
                  <a:txBody>
                    <a:bodyPr/>
                    <a:lstStyle/>
                    <a:p>
                      <a:r>
                        <a:rPr lang="de-DE" sz="1200" dirty="0" smtClean="0"/>
                        <a:t>Information für die nachrückenden Einsatzkräfte</a:t>
                      </a:r>
                      <a:r>
                        <a:rPr lang="de-DE" sz="1200" baseline="0" dirty="0" smtClean="0"/>
                        <a:t> im Feuerwehrhaus</a:t>
                      </a:r>
                      <a:endParaRPr lang="de-DE" sz="1200" dirty="0"/>
                    </a:p>
                  </a:txBody>
                  <a:tcPr anchor="ctr">
                    <a:noFill/>
                  </a:tcPr>
                </a:tc>
                <a:tc>
                  <a:txBody>
                    <a:bodyPr/>
                    <a:lstStyle/>
                    <a:p>
                      <a:pPr algn="ctr">
                        <a:buFont typeface="Wingdings" pitchFamily="2" charset="2"/>
                        <a:buNone/>
                      </a:pPr>
                      <a:r>
                        <a:rPr lang="de-DE" sz="2400" dirty="0" smtClean="0">
                          <a:solidFill>
                            <a:schemeClr val="accent2">
                              <a:lumMod val="75000"/>
                            </a:schemeClr>
                          </a:solidFill>
                        </a:rPr>
                        <a:t> </a:t>
                      </a:r>
                      <a:endParaRPr lang="de-DE" sz="2400" dirty="0">
                        <a:solidFill>
                          <a:schemeClr val="accent2">
                            <a:lumMod val="75000"/>
                          </a:schemeClr>
                        </a:solidFill>
                      </a:endParaRPr>
                    </a:p>
                  </a:txBody>
                  <a:tcPr anchor="ctr">
                    <a:noFill/>
                  </a:tcPr>
                </a:tc>
              </a:tr>
              <a:tr h="535785">
                <a:tc>
                  <a:txBody>
                    <a:bodyPr/>
                    <a:lstStyle/>
                    <a:p>
                      <a:pPr algn="ctr"/>
                      <a:r>
                        <a:rPr lang="de-DE" sz="1200" dirty="0" smtClean="0"/>
                        <a:t>Folie 4</a:t>
                      </a:r>
                      <a:endParaRPr lang="de-DE" sz="1200" dirty="0"/>
                    </a:p>
                  </a:txBody>
                  <a:tcPr anchor="ctr">
                    <a:noFill/>
                  </a:tcPr>
                </a:tc>
                <a:tc>
                  <a:txBody>
                    <a:bodyPr/>
                    <a:lstStyle/>
                    <a:p>
                      <a:r>
                        <a:rPr lang="de-DE" sz="1200" baseline="0" dirty="0" smtClean="0"/>
                        <a:t>Einsatzfähige Mannschaft mit den erforderlichen Funktionen</a:t>
                      </a:r>
                      <a:endParaRPr lang="de-DE" sz="1200" dirty="0"/>
                    </a:p>
                  </a:txBody>
                  <a:tcPr anchor="ctr">
                    <a:noFill/>
                  </a:tcPr>
                </a:tc>
                <a:tc>
                  <a:txBody>
                    <a:bodyPr/>
                    <a:lstStyle/>
                    <a:p>
                      <a:pPr algn="ct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pPr algn="ctr"/>
                      <a:r>
                        <a:rPr lang="de-DE" sz="1200" dirty="0" smtClean="0"/>
                        <a:t>Folie</a:t>
                      </a:r>
                      <a:r>
                        <a:rPr lang="de-DE" sz="1200" baseline="0" dirty="0" smtClean="0"/>
                        <a:t> 5</a:t>
                      </a:r>
                      <a:endParaRPr lang="de-DE" sz="1200" dirty="0"/>
                    </a:p>
                  </a:txBody>
                  <a:tcPr anchor="ctr">
                    <a:noFill/>
                  </a:tcPr>
                </a:tc>
                <a:tc>
                  <a:txBody>
                    <a:bodyPr/>
                    <a:lstStyle/>
                    <a:p>
                      <a:r>
                        <a:rPr lang="de-DE" sz="1200" baseline="0" dirty="0" smtClean="0"/>
                        <a:t>Persönliche Schutzausrüstung</a:t>
                      </a:r>
                      <a:endParaRPr lang="de-DE" sz="1200" dirty="0"/>
                    </a:p>
                  </a:txBody>
                  <a:tcPr anchor="ctr">
                    <a:noFill/>
                  </a:tcPr>
                </a:tc>
                <a:tc>
                  <a:txBody>
                    <a:bodyPr/>
                    <a:lstStyle/>
                    <a:p>
                      <a:pPr algn="ctr">
                        <a:buFont typeface="Wingdings" pitchFamily="2" charset="2"/>
                        <a:buNone/>
                      </a:pPr>
                      <a:endParaRPr lang="de-DE" sz="2400" dirty="0">
                        <a:solidFill>
                          <a:schemeClr val="accent2">
                            <a:lumMod val="75000"/>
                          </a:schemeClr>
                        </a:solidFill>
                      </a:endParaRPr>
                    </a:p>
                  </a:txBody>
                  <a:tcPr anchor="ctr">
                    <a:noFill/>
                  </a:tcPr>
                </a:tc>
              </a:tr>
              <a:tr h="535785">
                <a:tc>
                  <a:txBody>
                    <a:bodyPr/>
                    <a:lstStyle/>
                    <a:p>
                      <a:pPr algn="ctr"/>
                      <a:r>
                        <a:rPr lang="de-DE" sz="1200" dirty="0" smtClean="0"/>
                        <a:t>Folie</a:t>
                      </a:r>
                      <a:r>
                        <a:rPr lang="de-DE" sz="1200" baseline="0" dirty="0" smtClean="0"/>
                        <a:t> 6</a:t>
                      </a:r>
                      <a:endParaRPr lang="de-DE" sz="1200" dirty="0"/>
                    </a:p>
                  </a:txBody>
                  <a:tcPr anchor="ctr">
                    <a:noFill/>
                  </a:tcPr>
                </a:tc>
                <a:tc>
                  <a:txBody>
                    <a:bodyPr/>
                    <a:lstStyle/>
                    <a:p>
                      <a:r>
                        <a:rPr lang="de-DE" sz="1200" dirty="0" smtClean="0"/>
                        <a:t>Festlegen</a:t>
                      </a:r>
                      <a:r>
                        <a:rPr lang="de-DE" sz="1200" baseline="0" dirty="0" smtClean="0"/>
                        <a:t> eines </a:t>
                      </a:r>
                      <a:r>
                        <a:rPr lang="de-DE" sz="1200" dirty="0" smtClean="0"/>
                        <a:t>Bereitstellungsraum</a:t>
                      </a:r>
                      <a:r>
                        <a:rPr lang="de-DE" sz="1200" baseline="0" dirty="0" smtClean="0"/>
                        <a:t>es</a:t>
                      </a:r>
                      <a:endParaRPr lang="de-DE" sz="1200"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de-DE" sz="2400" dirty="0" smtClean="0">
                          <a:solidFill>
                            <a:schemeClr val="accent2">
                              <a:lumMod val="75000"/>
                            </a:schemeClr>
                          </a:solidFill>
                        </a:rPr>
                        <a:t> </a:t>
                      </a:r>
                    </a:p>
                  </a:txBody>
                  <a:tcPr anchor="ctr">
                    <a:noFill/>
                  </a:tcPr>
                </a:tc>
              </a:tr>
              <a:tr h="535785">
                <a:tc>
                  <a:txBody>
                    <a:bodyPr/>
                    <a:lstStyle/>
                    <a:p>
                      <a:pPr algn="ctr"/>
                      <a:r>
                        <a:rPr lang="de-DE" sz="1200" dirty="0" smtClean="0"/>
                        <a:t>Folie 7</a:t>
                      </a:r>
                      <a:endParaRPr lang="de-DE" sz="1200" dirty="0"/>
                    </a:p>
                  </a:txBody>
                  <a:tcPr anchor="ctr">
                    <a:noFill/>
                  </a:tcPr>
                </a:tc>
                <a:tc>
                  <a:txBody>
                    <a:bodyPr/>
                    <a:lstStyle/>
                    <a:p>
                      <a:r>
                        <a:rPr lang="de-DE" sz="1200" dirty="0" smtClean="0"/>
                        <a:t>Ausrückmeldung an die Feuerwehreinsatz- und Rettungsleitstelle</a:t>
                      </a:r>
                      <a:endParaRPr lang="de-DE" sz="1200" dirty="0"/>
                    </a:p>
                  </a:txBody>
                  <a:tcPr anchor="ctr">
                    <a:noFill/>
                  </a:tcPr>
                </a:tc>
                <a:tc>
                  <a:txBody>
                    <a:bodyPr/>
                    <a:lstStyle/>
                    <a:p>
                      <a:pPr algn="ctr">
                        <a:buFont typeface="Wingdings" pitchFamily="2" charset="2"/>
                        <a:buNone/>
                      </a:pPr>
                      <a:r>
                        <a:rPr lang="de-DE" sz="2400" dirty="0" smtClean="0">
                          <a:solidFill>
                            <a:schemeClr val="accent2">
                              <a:lumMod val="75000"/>
                            </a:schemeClr>
                          </a:solidFill>
                        </a:rPr>
                        <a:t> </a:t>
                      </a:r>
                      <a:r>
                        <a:rPr lang="de-DE" sz="1200" dirty="0" smtClean="0">
                          <a:solidFill>
                            <a:schemeClr val="accent2">
                              <a:lumMod val="75000"/>
                            </a:schemeClr>
                          </a:solidFill>
                        </a:rPr>
                        <a:t> </a:t>
                      </a:r>
                      <a:endParaRPr lang="de-DE" sz="1200" dirty="0">
                        <a:solidFill>
                          <a:schemeClr val="accent2">
                            <a:lumMod val="75000"/>
                          </a:schemeClr>
                        </a:solidFill>
                      </a:endParaRPr>
                    </a:p>
                  </a:txBody>
                  <a:tcPr anchor="ctr">
                    <a:noFill/>
                  </a:tcPr>
                </a:tc>
              </a:tr>
              <a:tr h="535785">
                <a:tc>
                  <a:txBody>
                    <a:bodyPr/>
                    <a:lstStyle/>
                    <a:p>
                      <a:pPr algn="ctr"/>
                      <a:r>
                        <a:rPr lang="de-DE" sz="1200" dirty="0" smtClean="0"/>
                        <a:t>Folie 8</a:t>
                      </a:r>
                      <a:endParaRPr lang="de-DE" sz="1200" dirty="0"/>
                    </a:p>
                  </a:txBody>
                  <a:tcPr anchor="ctr">
                    <a:noFill/>
                  </a:tcPr>
                </a:tc>
                <a:tc>
                  <a:txBody>
                    <a:bodyPr/>
                    <a:lstStyle/>
                    <a:p>
                      <a:r>
                        <a:rPr lang="de-DE" sz="1200" dirty="0" smtClean="0"/>
                        <a:t>Eigenkontrolle</a:t>
                      </a:r>
                      <a:endParaRPr lang="de-DE" sz="1200" dirty="0"/>
                    </a:p>
                  </a:txBody>
                  <a:tcPr anchor="ctr">
                    <a:noFill/>
                  </a:tcPr>
                </a:tc>
                <a:tc>
                  <a:txBody>
                    <a:bodyPr/>
                    <a:lstStyle/>
                    <a:p>
                      <a:pPr algn="ctr">
                        <a:buFont typeface="Wingdings" pitchFamily="2" charset="2"/>
                        <a:buChar char="ü"/>
                      </a:pPr>
                      <a:endParaRPr lang="de-DE" sz="1200" dirty="0">
                        <a:solidFill>
                          <a:schemeClr val="accent2">
                            <a:lumMod val="75000"/>
                          </a:schemeClr>
                        </a:solidFill>
                      </a:endParaRPr>
                    </a:p>
                  </a:txBody>
                  <a:tcPr anchor="ctr">
                    <a:noFill/>
                  </a:tcPr>
                </a:tc>
              </a:tr>
              <a:tr h="535785">
                <a:tc>
                  <a:txBody>
                    <a:bodyPr/>
                    <a:lstStyle/>
                    <a:p>
                      <a:pPr algn="ctr"/>
                      <a:r>
                        <a:rPr lang="de-DE" sz="1200" dirty="0" smtClean="0"/>
                        <a:t>Folie</a:t>
                      </a:r>
                      <a:r>
                        <a:rPr lang="de-DE" sz="1200" baseline="0" dirty="0" smtClean="0"/>
                        <a:t> 9</a:t>
                      </a:r>
                      <a:endParaRPr lang="de-DE" sz="1200" dirty="0"/>
                    </a:p>
                  </a:txBody>
                  <a:tcPr anchor="ctr">
                    <a:noFill/>
                  </a:tcPr>
                </a:tc>
                <a:tc>
                  <a:txBody>
                    <a:bodyPr/>
                    <a:lstStyle/>
                    <a:p>
                      <a:r>
                        <a:rPr lang="de-DE" sz="1200" dirty="0" smtClean="0"/>
                        <a:t>Checkliste</a:t>
                      </a:r>
                      <a:endParaRPr lang="de-DE" sz="1200" dirty="0"/>
                    </a:p>
                  </a:txBody>
                  <a:tcPr anchor="ctr">
                    <a:noFill/>
                  </a:tcPr>
                </a:tc>
                <a:tc>
                  <a:txBody>
                    <a:bodyPr/>
                    <a:lstStyle/>
                    <a:p>
                      <a:pPr algn="ctr">
                        <a:buFont typeface="Wingdings" pitchFamily="2" charset="2"/>
                        <a:buChar char="ü"/>
                      </a:pPr>
                      <a:endParaRPr lang="de-DE" sz="1200" dirty="0">
                        <a:solidFill>
                          <a:schemeClr val="accent2">
                            <a:lumMod val="75000"/>
                          </a:schemeClr>
                        </a:solidFill>
                      </a:endParaRPr>
                    </a:p>
                  </a:txBody>
                  <a:tcPr anchor="ctr">
                    <a:noFill/>
                  </a:tcPr>
                </a:tc>
              </a:tr>
            </a:tbl>
          </a:graphicData>
        </a:graphic>
      </p:graphicFrame>
      <p:sp>
        <p:nvSpPr>
          <p:cNvPr id="9" name="Titel 1"/>
          <p:cNvSpPr>
            <a:spLocks noGrp="1"/>
          </p:cNvSpPr>
          <p:nvPr>
            <p:ph type="title"/>
          </p:nvPr>
        </p:nvSpPr>
        <p:spPr/>
        <p:txBody>
          <a:bodyPr/>
          <a:lstStyle/>
          <a:p>
            <a:r>
              <a:rPr lang="de-DE" sz="1800" dirty="0" smtClean="0"/>
              <a:t>Eintreffen im Feuerwehrhaus</a:t>
            </a:r>
            <a:endParaRPr lang="de-DE"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grpSp>
        <p:nvGrpSpPr>
          <p:cNvPr id="11" name="Gruppieren 10"/>
          <p:cNvGrpSpPr/>
          <p:nvPr/>
        </p:nvGrpSpPr>
        <p:grpSpPr>
          <a:xfrm>
            <a:off x="747686" y="1428736"/>
            <a:ext cx="7843876" cy="4512736"/>
            <a:chOff x="747686" y="1428736"/>
            <a:chExt cx="7843876" cy="4512736"/>
          </a:xfrm>
        </p:grpSpPr>
        <p:sp>
          <p:nvSpPr>
            <p:cNvPr id="10" name="Text Box 37"/>
            <p:cNvSpPr txBox="1">
              <a:spLocks noChangeArrowheads="1"/>
            </p:cNvSpPr>
            <p:nvPr/>
          </p:nvSpPr>
          <p:spPr bwMode="auto">
            <a:xfrm>
              <a:off x="5165725" y="3570288"/>
              <a:ext cx="184150" cy="519112"/>
            </a:xfrm>
            <a:prstGeom prst="rect">
              <a:avLst/>
            </a:prstGeom>
            <a:noFill/>
            <a:ln w="12700">
              <a:noFill/>
              <a:miter lim="800000"/>
              <a:headEnd/>
              <a:tailEnd/>
            </a:ln>
            <a:effectLst/>
          </p:spPr>
          <p:txBody>
            <a:bodyPr wrap="none">
              <a:spAutoFit/>
            </a:bodyPr>
            <a:lstStyle/>
            <a:p>
              <a:endParaRPr lang="de-DE" sz="2800"/>
            </a:p>
          </p:txBody>
        </p:sp>
        <p:graphicFrame>
          <p:nvGraphicFramePr>
            <p:cNvPr id="12" name="Group 63"/>
            <p:cNvGraphicFramePr>
              <a:graphicFrameLocks/>
            </p:cNvGraphicFramePr>
            <p:nvPr/>
          </p:nvGraphicFramePr>
          <p:xfrm>
            <a:off x="755650" y="2924175"/>
            <a:ext cx="7777163" cy="2395539"/>
          </p:xfrm>
          <a:graphic>
            <a:graphicData uri="http://schemas.openxmlformats.org/drawingml/2006/table">
              <a:tbl>
                <a:tblPr/>
                <a:tblGrid>
                  <a:gridCol w="3889375"/>
                  <a:gridCol w="3887788"/>
                </a:tblGrid>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Einsatzstichwort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Wohnungsbrand,</a:t>
                        </a:r>
                      </a:p>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Menschenleben in Gefahr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Einsatzort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Handewitt, Hauptstraße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err="1" smtClean="0">
                            <a:ln>
                              <a:noFill/>
                            </a:ln>
                            <a:solidFill>
                              <a:schemeClr val="bg2"/>
                            </a:solidFill>
                            <a:effectLst/>
                            <a:latin typeface="+mn-lt"/>
                          </a:rPr>
                          <a:t>Mitalarmierte</a:t>
                        </a:r>
                        <a:r>
                          <a:rPr kumimoji="0" lang="de-DE" sz="1800" b="0" i="0" u="none" strike="noStrike" cap="none" normalizeH="0" baseline="0" dirty="0" smtClean="0">
                            <a:ln>
                              <a:noFill/>
                            </a:ln>
                            <a:solidFill>
                              <a:schemeClr val="bg2"/>
                            </a:solidFill>
                            <a:effectLst/>
                            <a:latin typeface="+mn-lt"/>
                          </a:rPr>
                          <a:t> Kräfte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Polizei und Rettungsdienst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Text Box 69"/>
            <p:cNvSpPr txBox="1">
              <a:spLocks noChangeArrowheads="1"/>
            </p:cNvSpPr>
            <p:nvPr/>
          </p:nvSpPr>
          <p:spPr bwMode="auto">
            <a:xfrm>
              <a:off x="1571604" y="1428736"/>
              <a:ext cx="5976938" cy="646331"/>
            </a:xfrm>
            <a:prstGeom prst="rect">
              <a:avLst/>
            </a:prstGeom>
            <a:noFill/>
            <a:ln w="12700">
              <a:noFill/>
              <a:miter lim="800000"/>
              <a:headEnd/>
              <a:tailEnd/>
            </a:ln>
            <a:effectLst/>
          </p:spPr>
          <p:txBody>
            <a:bodyPr>
              <a:spAutoFit/>
            </a:bodyPr>
            <a:lstStyle/>
            <a:p>
              <a:pPr algn="ctr"/>
              <a:r>
                <a:rPr lang="de-DE" dirty="0">
                  <a:solidFill>
                    <a:schemeClr val="bg2"/>
                  </a:solidFill>
                </a:rPr>
                <a:t>Leitstelle </a:t>
              </a:r>
              <a:r>
                <a:rPr lang="de-DE" dirty="0" smtClean="0">
                  <a:solidFill>
                    <a:schemeClr val="bg2"/>
                  </a:solidFill>
                </a:rPr>
                <a:t>NORD </a:t>
              </a:r>
              <a:r>
                <a:rPr lang="de-DE" dirty="0">
                  <a:solidFill>
                    <a:schemeClr val="bg2"/>
                  </a:solidFill>
                </a:rPr>
                <a:t>von Florian </a:t>
              </a:r>
              <a:r>
                <a:rPr lang="de-DE" dirty="0" smtClean="0">
                  <a:solidFill>
                    <a:schemeClr val="bg2"/>
                  </a:solidFill>
                </a:rPr>
                <a:t>14/23/1,</a:t>
              </a:r>
            </a:p>
            <a:p>
              <a:pPr algn="ctr"/>
              <a:r>
                <a:rPr lang="de-DE" dirty="0" smtClean="0">
                  <a:solidFill>
                    <a:schemeClr val="bg2"/>
                  </a:solidFill>
                </a:rPr>
                <a:t>haben Alarmierung erhalten          </a:t>
              </a:r>
              <a:endParaRPr lang="de-DE" dirty="0">
                <a:solidFill>
                  <a:schemeClr val="bg2"/>
                </a:solidFill>
              </a:endParaRPr>
            </a:p>
          </p:txBody>
        </p:sp>
        <p:sp>
          <p:nvSpPr>
            <p:cNvPr id="14" name="Text Box 70"/>
            <p:cNvSpPr txBox="1">
              <a:spLocks noChangeArrowheads="1"/>
            </p:cNvSpPr>
            <p:nvPr/>
          </p:nvSpPr>
          <p:spPr bwMode="auto">
            <a:xfrm>
              <a:off x="6215074" y="5572140"/>
              <a:ext cx="2376488" cy="369332"/>
            </a:xfrm>
            <a:prstGeom prst="rect">
              <a:avLst/>
            </a:prstGeom>
            <a:noFill/>
            <a:ln w="12700">
              <a:noFill/>
              <a:miter lim="800000"/>
              <a:headEnd/>
              <a:tailEnd/>
            </a:ln>
            <a:effectLst/>
          </p:spPr>
          <p:txBody>
            <a:bodyPr>
              <a:spAutoFit/>
            </a:bodyPr>
            <a:lstStyle/>
            <a:p>
              <a:pPr algn="r">
                <a:spcBef>
                  <a:spcPct val="50000"/>
                </a:spcBef>
              </a:pPr>
              <a:r>
                <a:rPr lang="de-DE" dirty="0">
                  <a:solidFill>
                    <a:schemeClr val="bg2"/>
                  </a:solidFill>
                </a:rPr>
                <a:t>kommen</a:t>
              </a:r>
            </a:p>
          </p:txBody>
        </p:sp>
        <p:sp>
          <p:nvSpPr>
            <p:cNvPr id="15" name="Text Box 71"/>
            <p:cNvSpPr txBox="1">
              <a:spLocks noChangeArrowheads="1"/>
            </p:cNvSpPr>
            <p:nvPr/>
          </p:nvSpPr>
          <p:spPr bwMode="auto">
            <a:xfrm>
              <a:off x="747686" y="2428868"/>
              <a:ext cx="2376487" cy="369332"/>
            </a:xfrm>
            <a:prstGeom prst="rect">
              <a:avLst/>
            </a:prstGeom>
            <a:noFill/>
            <a:ln w="12700">
              <a:noFill/>
              <a:miter lim="800000"/>
              <a:headEnd/>
              <a:tailEnd/>
            </a:ln>
            <a:effectLst/>
          </p:spPr>
          <p:txBody>
            <a:bodyPr>
              <a:spAutoFit/>
            </a:bodyPr>
            <a:lstStyle/>
            <a:p>
              <a:pPr>
                <a:spcBef>
                  <a:spcPct val="50000"/>
                </a:spcBef>
              </a:pPr>
              <a:r>
                <a:rPr lang="de-DE" dirty="0" smtClean="0">
                  <a:solidFill>
                    <a:schemeClr val="bg2"/>
                  </a:solidFill>
                </a:rPr>
                <a:t>Frage:</a:t>
              </a:r>
              <a:endParaRPr lang="de-DE" dirty="0">
                <a:solidFill>
                  <a:schemeClr val="bg2"/>
                </a:solidFill>
              </a:endParaRPr>
            </a:p>
          </p:txBody>
        </p:sp>
      </p:grpSp>
      <p:sp>
        <p:nvSpPr>
          <p:cNvPr id="9" name="Rechteck 8"/>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1: Abfrage</a:t>
            </a:r>
            <a:r>
              <a:rPr kumimoji="0" lang="de-DE" sz="1600" b="1" i="0" u="none" strike="noStrike" cap="none" normalizeH="0" dirty="0" smtClean="0">
                <a:ln>
                  <a:noFill/>
                </a:ln>
                <a:solidFill>
                  <a:schemeClr val="bg1"/>
                </a:solidFill>
                <a:effectLst/>
                <a:latin typeface="Arial" charset="0"/>
              </a:rPr>
              <a:t> bei der Feuerwehreinsatz- und Rettungsleitstelle</a:t>
            </a:r>
            <a:endParaRPr kumimoji="0" lang="de-DE" sz="16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ieren 45"/>
          <p:cNvGrpSpPr/>
          <p:nvPr/>
        </p:nvGrpSpPr>
        <p:grpSpPr>
          <a:xfrm>
            <a:off x="2714612" y="1659896"/>
            <a:ext cx="3309959" cy="2482469"/>
            <a:chOff x="2676866" y="1411192"/>
            <a:chExt cx="3309959" cy="2482469"/>
          </a:xfrm>
          <a:effectLst>
            <a:outerShdw blurRad="50800" dist="38100" dir="18900000" algn="bl" rotWithShape="0">
              <a:prstClr val="black">
                <a:alpha val="40000"/>
              </a:prstClr>
            </a:outerShdw>
          </a:effectLst>
        </p:grpSpPr>
        <p:pic>
          <p:nvPicPr>
            <p:cNvPr id="1027" name="Picture 3"/>
            <p:cNvPicPr>
              <a:picLocks noChangeAspect="1" noChangeArrowheads="1"/>
            </p:cNvPicPr>
            <p:nvPr/>
          </p:nvPicPr>
          <p:blipFill>
            <a:blip r:embed="rId2"/>
            <a:srcRect/>
            <a:stretch>
              <a:fillRect/>
            </a:stretch>
          </p:blipFill>
          <p:spPr bwMode="auto">
            <a:xfrm>
              <a:off x="2676866" y="1411192"/>
              <a:ext cx="3309959" cy="2482469"/>
            </a:xfrm>
            <a:prstGeom prst="rect">
              <a:avLst/>
            </a:prstGeom>
            <a:noFill/>
            <a:ln w="9525">
              <a:solidFill>
                <a:schemeClr val="tx2">
                  <a:lumMod val="75000"/>
                </a:schemeClr>
              </a:solid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609005" y="1656698"/>
              <a:ext cx="537565" cy="714380"/>
            </a:xfrm>
            <a:prstGeom prst="rect">
              <a:avLst/>
            </a:prstGeom>
            <a:noFill/>
            <a:ln w="9525">
              <a:solidFill>
                <a:schemeClr val="tx2">
                  <a:lumMod val="75000"/>
                </a:schemeClr>
              </a:solidFill>
              <a:miter lim="800000"/>
              <a:headEnd/>
              <a:tailEnd/>
            </a:ln>
            <a:effectLst/>
          </p:spPr>
        </p:pic>
        <p:pic>
          <p:nvPicPr>
            <p:cNvPr id="3076" name="Picture 4" descr="E:\Westen\Weste vorn.jpg"/>
            <p:cNvPicPr>
              <a:picLocks noChangeAspect="1" noChangeArrowheads="1"/>
            </p:cNvPicPr>
            <p:nvPr/>
          </p:nvPicPr>
          <p:blipFill>
            <a:blip r:embed="rId4" cstate="print"/>
            <a:srcRect/>
            <a:stretch>
              <a:fillRect/>
            </a:stretch>
          </p:blipFill>
          <p:spPr bwMode="auto">
            <a:xfrm>
              <a:off x="3003562" y="1659896"/>
              <a:ext cx="534600" cy="712800"/>
            </a:xfrm>
            <a:prstGeom prst="rect">
              <a:avLst/>
            </a:prstGeom>
            <a:noFill/>
            <a:ln w="9525">
              <a:solidFill>
                <a:schemeClr val="tx2">
                  <a:lumMod val="75000"/>
                </a:schemeClr>
              </a:solidFill>
              <a:miter lim="800000"/>
              <a:headEnd/>
              <a:tailEnd/>
            </a:ln>
            <a:effectLst/>
          </p:spPr>
        </p:pic>
      </p:grpSp>
      <p:sp>
        <p:nvSpPr>
          <p:cNvPr id="2" name="Titel 1"/>
          <p:cNvSpPr>
            <a:spLocks noGrp="1"/>
          </p:cNvSpPr>
          <p:nvPr>
            <p:ph type="title"/>
          </p:nvPr>
        </p:nvSpPr>
        <p:spPr/>
        <p:txBody>
          <a:bodyPr/>
          <a:lstStyle/>
          <a:p>
            <a:r>
              <a:rPr lang="de-DE" sz="1800" dirty="0" smtClean="0"/>
              <a:t>Eintreffen im Feuerwehrhaus</a:t>
            </a:r>
            <a:endParaRPr lang="de-DE" sz="1800" dirty="0"/>
          </a:p>
        </p:txBody>
      </p:sp>
      <p:sp>
        <p:nvSpPr>
          <p:cNvPr id="16" name="Rechteck 1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2: Lage</a:t>
            </a:r>
            <a:r>
              <a:rPr kumimoji="0" lang="de-DE" sz="1600" b="1" i="0" u="none" strike="noStrike" cap="none" normalizeH="0" dirty="0" smtClean="0">
                <a:ln>
                  <a:noFill/>
                </a:ln>
                <a:solidFill>
                  <a:schemeClr val="bg1"/>
                </a:solidFill>
                <a:effectLst/>
                <a:latin typeface="Arial" charset="0"/>
              </a:rPr>
              <a:t> des Einsatzortes</a:t>
            </a:r>
            <a:endParaRPr kumimoji="0" lang="de-DE" sz="1600" b="1" i="0" u="none" strike="noStrike" cap="none" normalizeH="0" baseline="0" dirty="0" smtClean="0">
              <a:ln>
                <a:noFill/>
              </a:ln>
              <a:solidFill>
                <a:schemeClr val="bg1"/>
              </a:solidFill>
              <a:effectLst/>
              <a:latin typeface="Arial" charset="0"/>
            </a:endParaRPr>
          </a:p>
        </p:txBody>
      </p:sp>
      <p:sp>
        <p:nvSpPr>
          <p:cNvPr id="17" name="Textfeld 16"/>
          <p:cNvSpPr txBox="1"/>
          <p:nvPr/>
        </p:nvSpPr>
        <p:spPr>
          <a:xfrm>
            <a:off x="3910007" y="857232"/>
            <a:ext cx="1300357"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Alarmieren für</a:t>
            </a:r>
          </a:p>
        </p:txBody>
      </p:sp>
      <p:grpSp>
        <p:nvGrpSpPr>
          <p:cNvPr id="67" name="Gruppieren 66"/>
          <p:cNvGrpSpPr/>
          <p:nvPr/>
        </p:nvGrpSpPr>
        <p:grpSpPr>
          <a:xfrm>
            <a:off x="4572000" y="1142984"/>
            <a:ext cx="3564662" cy="580258"/>
            <a:chOff x="4560186" y="1134230"/>
            <a:chExt cx="3564662" cy="580258"/>
          </a:xfrm>
        </p:grpSpPr>
        <p:sp>
          <p:nvSpPr>
            <p:cNvPr id="4" name="Rechteck 3"/>
            <p:cNvSpPr/>
            <p:nvPr/>
          </p:nvSpPr>
          <p:spPr bwMode="auto">
            <a:xfrm>
              <a:off x="5910270" y="1428736"/>
              <a:ext cx="2214578" cy="285752"/>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200" dirty="0" smtClean="0">
                  <a:solidFill>
                    <a:schemeClr val="tx2">
                      <a:lumMod val="75000"/>
                    </a:schemeClr>
                  </a:solidFill>
                  <a:latin typeface="Arial" charset="0"/>
                </a:rPr>
                <a:t>n</a:t>
              </a:r>
              <a:r>
                <a:rPr kumimoji="0" lang="de-DE" sz="1200" b="0" i="0" u="none" strike="noStrike" cap="none" normalizeH="0" baseline="0" dirty="0" smtClean="0">
                  <a:ln>
                    <a:noFill/>
                  </a:ln>
                  <a:solidFill>
                    <a:schemeClr val="tx2">
                      <a:lumMod val="75000"/>
                    </a:schemeClr>
                  </a:solidFill>
                  <a:effectLst/>
                  <a:latin typeface="Arial" charset="0"/>
                </a:rPr>
                <a:t>achbarschaftliche Löschhilfe</a:t>
              </a:r>
            </a:p>
          </p:txBody>
        </p:sp>
        <p:cxnSp>
          <p:nvCxnSpPr>
            <p:cNvPr id="21" name="Gewinkelte Verbindung 20"/>
            <p:cNvCxnSpPr>
              <a:stCxn id="17" idx="2"/>
              <a:endCxn id="4" idx="0"/>
            </p:cNvCxnSpPr>
            <p:nvPr/>
          </p:nvCxnSpPr>
          <p:spPr bwMode="auto">
            <a:xfrm rot="16200000" flipH="1">
              <a:off x="5641620" y="52796"/>
              <a:ext cx="294505" cy="2457373"/>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77" name="Gruppieren 76"/>
          <p:cNvGrpSpPr/>
          <p:nvPr/>
        </p:nvGrpSpPr>
        <p:grpSpPr>
          <a:xfrm>
            <a:off x="5814120" y="1723243"/>
            <a:ext cx="2428892" cy="1062815"/>
            <a:chOff x="5814120" y="1723243"/>
            <a:chExt cx="2428892" cy="1062815"/>
          </a:xfrm>
        </p:grpSpPr>
        <p:sp>
          <p:nvSpPr>
            <p:cNvPr id="13" name="Rechteck 12"/>
            <p:cNvSpPr/>
            <p:nvPr/>
          </p:nvSpPr>
          <p:spPr bwMode="auto">
            <a:xfrm>
              <a:off x="5814120" y="2143116"/>
              <a:ext cx="2428892" cy="642942"/>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200" dirty="0" smtClean="0">
                  <a:solidFill>
                    <a:schemeClr val="tx2">
                      <a:lumMod val="75000"/>
                    </a:schemeClr>
                  </a:solidFill>
                  <a:latin typeface="Arial" charset="0"/>
                </a:rPr>
                <a:t>n</a:t>
              </a:r>
              <a:r>
                <a:rPr kumimoji="0" lang="de-DE" sz="1200" b="0" i="0" u="none" strike="noStrike" cap="none" normalizeH="0" baseline="0" dirty="0" smtClean="0">
                  <a:ln>
                    <a:noFill/>
                  </a:ln>
                  <a:solidFill>
                    <a:schemeClr val="tx2">
                      <a:lumMod val="75000"/>
                    </a:schemeClr>
                  </a:solidFill>
                  <a:effectLst/>
                  <a:latin typeface="Arial" charset="0"/>
                </a:rPr>
                <a:t>ach dem Eintreffen im Bereitstellungraum </a:t>
              </a:r>
              <a:r>
                <a:rPr kumimoji="0" lang="de-DE" sz="1200" b="0" i="0" u="none" strike="noStrike" cap="none" normalizeH="0" dirty="0" smtClean="0">
                  <a:ln>
                    <a:noFill/>
                  </a:ln>
                  <a:solidFill>
                    <a:schemeClr val="tx2">
                      <a:lumMod val="75000"/>
                    </a:schemeClr>
                  </a:solidFill>
                  <a:effectLst/>
                  <a:latin typeface="Arial" charset="0"/>
                </a:rPr>
                <a:t>melden beim Einsatzabschnittsleiter</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28" name="Gerade Verbindung 27"/>
            <p:cNvCxnSpPr>
              <a:stCxn id="4" idx="2"/>
              <a:endCxn id="13" idx="0"/>
            </p:cNvCxnSpPr>
            <p:nvPr/>
          </p:nvCxnSpPr>
          <p:spPr bwMode="auto">
            <a:xfrm rot="5400000">
              <a:off x="6819033" y="1932776"/>
              <a:ext cx="419874" cy="807"/>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78" name="Gruppieren 77"/>
          <p:cNvGrpSpPr/>
          <p:nvPr/>
        </p:nvGrpSpPr>
        <p:grpSpPr>
          <a:xfrm>
            <a:off x="6061772" y="2786058"/>
            <a:ext cx="1928826" cy="850109"/>
            <a:chOff x="6061772" y="2786058"/>
            <a:chExt cx="1928826" cy="850109"/>
          </a:xfrm>
        </p:grpSpPr>
        <p:sp>
          <p:nvSpPr>
            <p:cNvPr id="8" name="Rechteck 7"/>
            <p:cNvSpPr/>
            <p:nvPr/>
          </p:nvSpPr>
          <p:spPr bwMode="auto">
            <a:xfrm>
              <a:off x="6061772" y="3221833"/>
              <a:ext cx="1928826" cy="414334"/>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sz="1200" b="0" i="0" u="none" strike="noStrike" cap="none" normalizeH="0" dirty="0" smtClean="0">
                  <a:ln>
                    <a:noFill/>
                  </a:ln>
                  <a:solidFill>
                    <a:schemeClr val="tx2">
                      <a:lumMod val="75000"/>
                    </a:schemeClr>
                  </a:solidFill>
                  <a:effectLst/>
                  <a:latin typeface="Arial" charset="0"/>
                </a:rPr>
                <a:t>Festlegen der Funktion durch den Einsatzleiter</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30" name="Gerade Verbindung 29"/>
            <p:cNvCxnSpPr>
              <a:stCxn id="13" idx="2"/>
              <a:endCxn id="8" idx="0"/>
            </p:cNvCxnSpPr>
            <p:nvPr/>
          </p:nvCxnSpPr>
          <p:spPr bwMode="auto">
            <a:xfrm rot="5400000">
              <a:off x="6809489" y="3002755"/>
              <a:ext cx="435775" cy="238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80" name="Gruppieren 79"/>
          <p:cNvGrpSpPr/>
          <p:nvPr/>
        </p:nvGrpSpPr>
        <p:grpSpPr>
          <a:xfrm>
            <a:off x="4857752" y="3636166"/>
            <a:ext cx="2168434" cy="1078718"/>
            <a:chOff x="4857752" y="3636166"/>
            <a:chExt cx="2168434" cy="1078718"/>
          </a:xfrm>
        </p:grpSpPr>
        <p:sp>
          <p:nvSpPr>
            <p:cNvPr id="9" name="Rechteck 8"/>
            <p:cNvSpPr/>
            <p:nvPr/>
          </p:nvSpPr>
          <p:spPr bwMode="auto">
            <a:xfrm>
              <a:off x="4857752" y="4143380"/>
              <a:ext cx="1928826" cy="571504"/>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sz="1200" b="0" i="0" u="none" strike="noStrike" cap="none" normalizeH="0" baseline="0" dirty="0" smtClean="0">
                  <a:ln>
                    <a:noFill/>
                  </a:ln>
                  <a:solidFill>
                    <a:schemeClr val="tx2">
                      <a:lumMod val="75000"/>
                    </a:schemeClr>
                  </a:solidFill>
                  <a:effectLst/>
                  <a:latin typeface="Arial" charset="0"/>
                </a:rPr>
                <a:t>Einsatzabschnittsleiter bis zum Eintreffen</a:t>
              </a:r>
              <a:r>
                <a:rPr kumimoji="0" lang="de-DE" sz="1200" b="0" i="0" u="none" strike="noStrike" cap="none" normalizeH="0" dirty="0" smtClean="0">
                  <a:ln>
                    <a:noFill/>
                  </a:ln>
                  <a:solidFill>
                    <a:schemeClr val="tx2">
                      <a:lumMod val="75000"/>
                    </a:schemeClr>
                  </a:solidFill>
                  <a:effectLst/>
                  <a:latin typeface="Arial" charset="0"/>
                </a:rPr>
                <a:t> einer Führungskraft</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32" name="Gewinkelte Verbindung 31"/>
            <p:cNvCxnSpPr>
              <a:stCxn id="8" idx="2"/>
              <a:endCxn id="9" idx="0"/>
            </p:cNvCxnSpPr>
            <p:nvPr/>
          </p:nvCxnSpPr>
          <p:spPr bwMode="auto">
            <a:xfrm rot="5400000">
              <a:off x="6170569" y="3287763"/>
              <a:ext cx="507213" cy="1204020"/>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81" name="Gruppieren 80"/>
          <p:cNvGrpSpPr/>
          <p:nvPr/>
        </p:nvGrpSpPr>
        <p:grpSpPr>
          <a:xfrm>
            <a:off x="7026184" y="3636167"/>
            <a:ext cx="1974972" cy="1078718"/>
            <a:chOff x="7026184" y="3636167"/>
            <a:chExt cx="1974972" cy="1078718"/>
          </a:xfrm>
        </p:grpSpPr>
        <p:sp>
          <p:nvSpPr>
            <p:cNvPr id="10" name="Rechteck 9"/>
            <p:cNvSpPr/>
            <p:nvPr/>
          </p:nvSpPr>
          <p:spPr bwMode="auto">
            <a:xfrm>
              <a:off x="7572396" y="4148143"/>
              <a:ext cx="1428760" cy="566742"/>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sz="1200" b="0" i="0" u="none" strike="noStrike" cap="none" normalizeH="0" baseline="0" dirty="0" smtClean="0">
                  <a:ln>
                    <a:noFill/>
                  </a:ln>
                  <a:solidFill>
                    <a:schemeClr val="tx2">
                      <a:lumMod val="75000"/>
                    </a:schemeClr>
                  </a:solidFill>
                  <a:effectLst/>
                  <a:latin typeface="Arial" charset="0"/>
                </a:rPr>
                <a:t>Unterstellen einer anderen</a:t>
              </a:r>
              <a:r>
                <a:rPr kumimoji="0" lang="de-DE" sz="1200" b="0" i="0" u="none" strike="noStrike" cap="none" normalizeH="0" dirty="0" smtClean="0">
                  <a:ln>
                    <a:noFill/>
                  </a:ln>
                  <a:solidFill>
                    <a:schemeClr val="tx2">
                      <a:lumMod val="75000"/>
                    </a:schemeClr>
                  </a:solidFill>
                  <a:effectLst/>
                  <a:latin typeface="Arial" charset="0"/>
                </a:rPr>
                <a:t> </a:t>
              </a:r>
              <a:r>
                <a:rPr kumimoji="0" lang="de-DE" sz="1200" b="0" i="0" u="none" strike="noStrike" cap="none" normalizeH="0" baseline="0" dirty="0" smtClean="0">
                  <a:ln>
                    <a:noFill/>
                  </a:ln>
                  <a:solidFill>
                    <a:schemeClr val="tx2">
                      <a:lumMod val="75000"/>
                    </a:schemeClr>
                  </a:solidFill>
                  <a:effectLst/>
                  <a:latin typeface="Arial" charset="0"/>
                </a:rPr>
                <a:t>Führungs</a:t>
              </a:r>
              <a:r>
                <a:rPr kumimoji="0" lang="de-DE" sz="1200" b="0" i="0" u="none" strike="noStrike" cap="none" normalizeH="0" dirty="0" smtClean="0">
                  <a:ln>
                    <a:noFill/>
                  </a:ln>
                  <a:solidFill>
                    <a:schemeClr val="tx2">
                      <a:lumMod val="75000"/>
                    </a:schemeClr>
                  </a:solidFill>
                  <a:effectLst/>
                  <a:latin typeface="Arial" charset="0"/>
                </a:rPr>
                <a:t>kraft</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34" name="Gewinkelte Verbindung 33"/>
            <p:cNvCxnSpPr>
              <a:stCxn id="8" idx="2"/>
              <a:endCxn id="10" idx="0"/>
            </p:cNvCxnSpPr>
            <p:nvPr/>
          </p:nvCxnSpPr>
          <p:spPr bwMode="auto">
            <a:xfrm rot="16200000" flipH="1">
              <a:off x="7400492" y="3261859"/>
              <a:ext cx="511976" cy="1260591"/>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82" name="Gruppieren 81"/>
          <p:cNvGrpSpPr/>
          <p:nvPr/>
        </p:nvGrpSpPr>
        <p:grpSpPr>
          <a:xfrm>
            <a:off x="5357818" y="4714884"/>
            <a:ext cx="3352825" cy="1643074"/>
            <a:chOff x="5357818" y="4714884"/>
            <a:chExt cx="3352825" cy="1643074"/>
          </a:xfrm>
        </p:grpSpPr>
        <p:sp>
          <p:nvSpPr>
            <p:cNvPr id="15" name="Rechteck 14"/>
            <p:cNvSpPr/>
            <p:nvPr/>
          </p:nvSpPr>
          <p:spPr bwMode="auto">
            <a:xfrm>
              <a:off x="5357818" y="5929330"/>
              <a:ext cx="3352825" cy="428628"/>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sz="1200" b="0" i="0" u="none" strike="noStrike" cap="none" normalizeH="0" baseline="0" dirty="0" smtClean="0">
                  <a:ln>
                    <a:noFill/>
                  </a:ln>
                  <a:solidFill>
                    <a:schemeClr val="tx2">
                      <a:lumMod val="75000"/>
                    </a:schemeClr>
                  </a:solidFill>
                  <a:effectLst/>
                  <a:latin typeface="Arial" charset="0"/>
                </a:rPr>
                <a:t>Kennzeichnung nach übertragener Funktion</a:t>
              </a:r>
            </a:p>
          </p:txBody>
        </p:sp>
        <p:cxnSp>
          <p:nvCxnSpPr>
            <p:cNvPr id="36" name="Gewinkelte Verbindung 35"/>
            <p:cNvCxnSpPr>
              <a:stCxn id="9" idx="2"/>
              <a:endCxn id="15" idx="0"/>
            </p:cNvCxnSpPr>
            <p:nvPr/>
          </p:nvCxnSpPr>
          <p:spPr bwMode="auto">
            <a:xfrm rot="16200000" flipH="1">
              <a:off x="5820975" y="4716074"/>
              <a:ext cx="1214446" cy="1212066"/>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38" name="Gewinkelte Verbindung 37"/>
            <p:cNvCxnSpPr>
              <a:stCxn id="10" idx="2"/>
              <a:endCxn id="15" idx="0"/>
            </p:cNvCxnSpPr>
            <p:nvPr/>
          </p:nvCxnSpPr>
          <p:spPr bwMode="auto">
            <a:xfrm rot="5400000">
              <a:off x="7053282" y="4695835"/>
              <a:ext cx="1214445" cy="1252545"/>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69" name="Gruppieren 68"/>
          <p:cNvGrpSpPr/>
          <p:nvPr/>
        </p:nvGrpSpPr>
        <p:grpSpPr>
          <a:xfrm>
            <a:off x="890562" y="1771633"/>
            <a:ext cx="1857388" cy="1428759"/>
            <a:chOff x="890562" y="1771633"/>
            <a:chExt cx="1857388" cy="1428759"/>
          </a:xfrm>
        </p:grpSpPr>
        <p:sp>
          <p:nvSpPr>
            <p:cNvPr id="7" name="Rechteck 6"/>
            <p:cNvSpPr/>
            <p:nvPr/>
          </p:nvSpPr>
          <p:spPr bwMode="auto">
            <a:xfrm>
              <a:off x="890562" y="2285992"/>
              <a:ext cx="1857388" cy="914400"/>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200" dirty="0" smtClean="0">
                  <a:solidFill>
                    <a:schemeClr val="tx2">
                      <a:lumMod val="75000"/>
                    </a:schemeClr>
                  </a:solidFill>
                  <a:latin typeface="Arial" charset="0"/>
                </a:rPr>
                <a:t>b</a:t>
              </a:r>
              <a:r>
                <a:rPr kumimoji="0" lang="de-DE" sz="1200" b="0" i="0" u="none" strike="noStrike" cap="none" normalizeH="0" baseline="0" dirty="0" smtClean="0">
                  <a:ln>
                    <a:noFill/>
                  </a:ln>
                  <a:solidFill>
                    <a:schemeClr val="tx2">
                      <a:lumMod val="75000"/>
                    </a:schemeClr>
                  </a:solidFill>
                  <a:effectLst/>
                  <a:latin typeface="Arial" charset="0"/>
                </a:rPr>
                <a:t>is zum Eintreffen</a:t>
              </a:r>
              <a:r>
                <a:rPr kumimoji="0" lang="de-DE" sz="1200" b="0" i="0" u="none" strike="noStrike" cap="none" normalizeH="0" dirty="0" smtClean="0">
                  <a:ln>
                    <a:noFill/>
                  </a:ln>
                  <a:solidFill>
                    <a:schemeClr val="tx2">
                      <a:lumMod val="75000"/>
                    </a:schemeClr>
                  </a:solidFill>
                  <a:effectLst/>
                  <a:latin typeface="Arial" charset="0"/>
                </a:rPr>
                <a:t> einer Führungskraft </a:t>
              </a:r>
              <a:r>
                <a:rPr lang="de-DE" sz="1200" dirty="0" smtClean="0">
                  <a:solidFill>
                    <a:schemeClr val="tx2">
                      <a:lumMod val="75000"/>
                    </a:schemeClr>
                  </a:solidFill>
                  <a:latin typeface="Arial" charset="0"/>
                </a:rPr>
                <a:t>übernehmen Sie die Einsatzführung im Ausnahmefall</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48" name="Gerade Verbindung 47"/>
            <p:cNvCxnSpPr>
              <a:stCxn id="3" idx="2"/>
              <a:endCxn id="7" idx="0"/>
            </p:cNvCxnSpPr>
            <p:nvPr/>
          </p:nvCxnSpPr>
          <p:spPr bwMode="auto">
            <a:xfrm rot="5400000">
              <a:off x="1562077" y="2028812"/>
              <a:ext cx="514360" cy="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75" name="Gruppieren 74"/>
          <p:cNvGrpSpPr/>
          <p:nvPr/>
        </p:nvGrpSpPr>
        <p:grpSpPr>
          <a:xfrm>
            <a:off x="1247752" y="3201186"/>
            <a:ext cx="1143008" cy="2156640"/>
            <a:chOff x="1247752" y="3201186"/>
            <a:chExt cx="1143008" cy="2156640"/>
          </a:xfrm>
        </p:grpSpPr>
        <p:sp>
          <p:nvSpPr>
            <p:cNvPr id="12" name="Rechteck 11"/>
            <p:cNvSpPr/>
            <p:nvPr/>
          </p:nvSpPr>
          <p:spPr bwMode="auto">
            <a:xfrm>
              <a:off x="1247752" y="5000636"/>
              <a:ext cx="1143008" cy="357190"/>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200" dirty="0" smtClean="0">
                  <a:solidFill>
                    <a:schemeClr val="tx2">
                      <a:lumMod val="75000"/>
                    </a:schemeClr>
                  </a:solidFill>
                  <a:latin typeface="Arial" charset="0"/>
                </a:rPr>
                <a:t>gelbe Weste </a:t>
              </a:r>
              <a:endParaRPr kumimoji="0" lang="de-DE" sz="1200" b="0" i="0" u="none" strike="noStrike" cap="none" normalizeH="0" baseline="0" dirty="0" smtClean="0">
                <a:ln>
                  <a:noFill/>
                </a:ln>
                <a:solidFill>
                  <a:schemeClr val="tx2">
                    <a:lumMod val="75000"/>
                  </a:schemeClr>
                </a:solidFill>
                <a:effectLst/>
                <a:latin typeface="Arial" charset="0"/>
              </a:endParaRPr>
            </a:p>
          </p:txBody>
        </p:sp>
        <p:cxnSp>
          <p:nvCxnSpPr>
            <p:cNvPr id="50" name="Gerade Verbindung 49"/>
            <p:cNvCxnSpPr>
              <a:stCxn id="7" idx="2"/>
              <a:endCxn id="12" idx="0"/>
            </p:cNvCxnSpPr>
            <p:nvPr/>
          </p:nvCxnSpPr>
          <p:spPr bwMode="auto">
            <a:xfrm rot="5400000">
              <a:off x="919134" y="4100514"/>
              <a:ext cx="1800244" cy="158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76" name="Gruppieren 75"/>
          <p:cNvGrpSpPr/>
          <p:nvPr/>
        </p:nvGrpSpPr>
        <p:grpSpPr>
          <a:xfrm>
            <a:off x="428596" y="5357826"/>
            <a:ext cx="2786082" cy="1128714"/>
            <a:chOff x="428596" y="5357826"/>
            <a:chExt cx="2786082" cy="1128714"/>
          </a:xfrm>
        </p:grpSpPr>
        <p:sp>
          <p:nvSpPr>
            <p:cNvPr id="14" name="Rechteck 13"/>
            <p:cNvSpPr/>
            <p:nvPr/>
          </p:nvSpPr>
          <p:spPr bwMode="auto">
            <a:xfrm>
              <a:off x="428596" y="5857892"/>
              <a:ext cx="2786082" cy="628648"/>
            </a:xfrm>
            <a:prstGeom prst="rect">
              <a:avLst/>
            </a:prstGeom>
            <a:no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200" dirty="0" smtClean="0">
                  <a:solidFill>
                    <a:schemeClr val="tx2">
                      <a:lumMod val="75000"/>
                    </a:schemeClr>
                  </a:solidFill>
                  <a:latin typeface="Arial" charset="0"/>
                </a:rPr>
                <a:t>B</a:t>
              </a:r>
              <a:r>
                <a:rPr kumimoji="0" lang="de-DE" sz="1200" b="0" i="0" u="none" strike="noStrike" cap="none" normalizeH="0" baseline="0" dirty="0" smtClean="0">
                  <a:ln>
                    <a:noFill/>
                  </a:ln>
                  <a:solidFill>
                    <a:schemeClr val="tx2">
                      <a:lumMod val="75000"/>
                    </a:schemeClr>
                  </a:solidFill>
                  <a:effectLst/>
                  <a:latin typeface="Arial" charset="0"/>
                </a:rPr>
                <a:t>ilden der erforderlichen Einsatzabschnitte</a:t>
              </a:r>
              <a:r>
                <a:rPr kumimoji="0" lang="de-DE" sz="1200" b="0" i="0" u="none" strike="noStrike" cap="none" normalizeH="0" dirty="0" smtClean="0">
                  <a:ln>
                    <a:noFill/>
                  </a:ln>
                  <a:solidFill>
                    <a:schemeClr val="tx2">
                      <a:lumMod val="75000"/>
                    </a:schemeClr>
                  </a:solidFill>
                  <a:effectLst/>
                  <a:latin typeface="Arial" charset="0"/>
                </a:rPr>
                <a:t> und </a:t>
              </a:r>
              <a:r>
                <a:rPr lang="de-DE" sz="1200" dirty="0" smtClean="0">
                  <a:solidFill>
                    <a:schemeClr val="tx2">
                      <a:lumMod val="75000"/>
                    </a:schemeClr>
                  </a:solidFill>
                  <a:latin typeface="Arial" charset="0"/>
                </a:rPr>
                <a:t>E</a:t>
              </a:r>
              <a:r>
                <a:rPr kumimoji="0" lang="de-DE" sz="1200" b="0" i="0" u="none" strike="noStrike" cap="none" normalizeH="0" dirty="0" smtClean="0">
                  <a:ln>
                    <a:noFill/>
                  </a:ln>
                  <a:solidFill>
                    <a:schemeClr val="tx2">
                      <a:lumMod val="75000"/>
                    </a:schemeClr>
                  </a:solidFill>
                  <a:effectLst/>
                  <a:latin typeface="Arial" charset="0"/>
                </a:rPr>
                <a:t>in</a:t>
              </a:r>
              <a:r>
                <a:rPr kumimoji="0" lang="de-DE" sz="1200" b="0" i="0" u="none" strike="noStrike" cap="none" normalizeH="0" baseline="0" dirty="0" smtClean="0">
                  <a:ln>
                    <a:noFill/>
                  </a:ln>
                  <a:solidFill>
                    <a:schemeClr val="tx2">
                      <a:lumMod val="75000"/>
                    </a:schemeClr>
                  </a:solidFill>
                  <a:effectLst/>
                  <a:latin typeface="Arial" charset="0"/>
                </a:rPr>
                <a:t>setzen die nachrückende Kräfte</a:t>
              </a:r>
            </a:p>
          </p:txBody>
        </p:sp>
        <p:cxnSp>
          <p:nvCxnSpPr>
            <p:cNvPr id="56" name="Gerade Verbindung 55"/>
            <p:cNvCxnSpPr>
              <a:stCxn id="12" idx="2"/>
              <a:endCxn id="14" idx="0"/>
            </p:cNvCxnSpPr>
            <p:nvPr/>
          </p:nvCxnSpPr>
          <p:spPr bwMode="auto">
            <a:xfrm rot="16200000" flipH="1">
              <a:off x="1570413" y="5606668"/>
              <a:ext cx="500066" cy="238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132" name="Gruppieren 131"/>
          <p:cNvGrpSpPr/>
          <p:nvPr/>
        </p:nvGrpSpPr>
        <p:grpSpPr>
          <a:xfrm>
            <a:off x="585120" y="1134231"/>
            <a:ext cx="3975067" cy="588350"/>
            <a:chOff x="585120" y="1134231"/>
            <a:chExt cx="3975067" cy="588350"/>
          </a:xfrm>
        </p:grpSpPr>
        <p:sp>
          <p:nvSpPr>
            <p:cNvPr id="47" name="Textfeld 46"/>
            <p:cNvSpPr txBox="1"/>
            <p:nvPr/>
          </p:nvSpPr>
          <p:spPr>
            <a:xfrm>
              <a:off x="585120" y="1445582"/>
              <a:ext cx="2458686"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den eigenen Ausrückebereich</a:t>
              </a:r>
            </a:p>
          </p:txBody>
        </p:sp>
        <p:cxnSp>
          <p:nvCxnSpPr>
            <p:cNvPr id="131" name="Gewinkelte Verbindung 130"/>
            <p:cNvCxnSpPr>
              <a:stCxn id="17" idx="2"/>
              <a:endCxn id="47" idx="0"/>
            </p:cNvCxnSpPr>
            <p:nvPr/>
          </p:nvCxnSpPr>
          <p:spPr bwMode="auto">
            <a:xfrm rot="5400000">
              <a:off x="3031650" y="-82955"/>
              <a:ext cx="311351" cy="2745723"/>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20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20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20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2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20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20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20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20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20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sp>
        <p:nvSpPr>
          <p:cNvPr id="3" name="Abgerundetes Rechteck 2"/>
          <p:cNvSpPr/>
          <p:nvPr/>
        </p:nvSpPr>
        <p:spPr bwMode="auto">
          <a:xfrm>
            <a:off x="459090" y="968147"/>
            <a:ext cx="5072098" cy="3503851"/>
          </a:xfrm>
          <a:prstGeom prst="roundRect">
            <a:avLst/>
          </a:prstGeom>
          <a:ln>
            <a:headEnd type="none" w="sm" len="sm"/>
            <a:tailEnd type="triangle" w="sm" len="s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buClrTx/>
              <a:buSzTx/>
              <a:buFontTx/>
              <a:buNone/>
              <a:tabLst/>
            </a:pPr>
            <a:r>
              <a:rPr kumimoji="0" lang="de-DE" sz="1400" b="0" i="0" u="sng" strike="noStrike" cap="none" normalizeH="0" baseline="0" dirty="0" smtClean="0">
                <a:ln>
                  <a:noFill/>
                </a:ln>
                <a:solidFill>
                  <a:schemeClr val="tx1"/>
                </a:solidFill>
                <a:effectLst/>
                <a:latin typeface="Arial" charset="0"/>
              </a:rPr>
              <a:t>Informationstafel</a:t>
            </a:r>
            <a:r>
              <a:rPr kumimoji="0" lang="de-DE" sz="1400" b="0" i="0" u="sng" strike="noStrike" cap="none" normalizeH="0" dirty="0" smtClean="0">
                <a:ln>
                  <a:noFill/>
                </a:ln>
                <a:solidFill>
                  <a:schemeClr val="tx1"/>
                </a:solidFill>
                <a:effectLst/>
                <a:latin typeface="Arial" charset="0"/>
              </a:rPr>
              <a:t> Freiwillige Feuerwehr Handewitt</a:t>
            </a:r>
            <a:endParaRPr kumimoji="0" lang="de-DE" sz="1400" b="0" i="0" u="sng" strike="noStrike" cap="none" normalizeH="0" baseline="0" dirty="0" smtClean="0">
              <a:ln>
                <a:noFill/>
              </a:ln>
              <a:solidFill>
                <a:schemeClr val="tx1"/>
              </a:solidFill>
              <a:effectLst/>
              <a:latin typeface="Arial" charset="0"/>
            </a:endParaRPr>
          </a:p>
        </p:txBody>
      </p:sp>
      <p:sp>
        <p:nvSpPr>
          <p:cNvPr id="4" name="Textfeld 3"/>
          <p:cNvSpPr txBox="1"/>
          <p:nvPr/>
        </p:nvSpPr>
        <p:spPr>
          <a:xfrm rot="21128575">
            <a:off x="638843" y="2263426"/>
            <a:ext cx="4918829" cy="1015663"/>
          </a:xfrm>
          <a:prstGeom prst="rect">
            <a:avLst/>
          </a:prstGeom>
          <a:noFill/>
        </p:spPr>
        <p:txBody>
          <a:bodyPr wrap="square" rtlCol="0">
            <a:spAutoFit/>
          </a:bodyPr>
          <a:lstStyle/>
          <a:p>
            <a:r>
              <a:rPr lang="de-DE" sz="2000" b="1" dirty="0" smtClean="0">
                <a:solidFill>
                  <a:schemeClr val="bg1"/>
                </a:solidFill>
                <a:latin typeface="Flubber" pitchFamily="2" charset="0"/>
              </a:rPr>
              <a:t>Einsatzstelle:	Handewitt,	Hauptstraße 10</a:t>
            </a:r>
          </a:p>
          <a:p>
            <a:r>
              <a:rPr lang="de-DE" sz="2000" b="1" dirty="0" smtClean="0">
                <a:solidFill>
                  <a:schemeClr val="bg1"/>
                </a:solidFill>
                <a:latin typeface="Flubber" pitchFamily="2" charset="0"/>
              </a:rPr>
              <a:t>aus:	</a:t>
            </a:r>
            <a:r>
              <a:rPr lang="de-DE" sz="2000" b="1" smtClean="0">
                <a:solidFill>
                  <a:schemeClr val="bg1"/>
                </a:solidFill>
                <a:latin typeface="Flubber" pitchFamily="2" charset="0"/>
              </a:rPr>
              <a:t>	10:52 </a:t>
            </a:r>
            <a:r>
              <a:rPr lang="de-DE" sz="2000" b="1" dirty="0" smtClean="0">
                <a:solidFill>
                  <a:schemeClr val="bg1"/>
                </a:solidFill>
                <a:latin typeface="Flubber" pitchFamily="2" charset="0"/>
              </a:rPr>
              <a:t>Uhr</a:t>
            </a:r>
          </a:p>
          <a:p>
            <a:r>
              <a:rPr lang="de-DE" sz="2000" b="1" dirty="0" smtClean="0">
                <a:solidFill>
                  <a:schemeClr val="bg1"/>
                </a:solidFill>
                <a:latin typeface="Flubber" pitchFamily="2" charset="0"/>
              </a:rPr>
              <a:t>Einsatzstärke: 	0/6/</a:t>
            </a:r>
            <a:r>
              <a:rPr lang="de-DE" sz="2000" b="1" u="sng" dirty="0" smtClean="0">
                <a:solidFill>
                  <a:schemeClr val="bg1"/>
                </a:solidFill>
                <a:latin typeface="Flubber" pitchFamily="2" charset="0"/>
              </a:rPr>
              <a:t>6</a:t>
            </a:r>
            <a:endParaRPr lang="de-DE" sz="2000" b="1" dirty="0">
              <a:solidFill>
                <a:schemeClr val="bg1"/>
              </a:solidFill>
              <a:latin typeface="Flubber" pitchFamily="2" charset="0"/>
            </a:endParaRPr>
          </a:p>
        </p:txBody>
      </p:sp>
      <p:sp>
        <p:nvSpPr>
          <p:cNvPr id="7" name="Textfeld 6"/>
          <p:cNvSpPr txBox="1"/>
          <p:nvPr/>
        </p:nvSpPr>
        <p:spPr>
          <a:xfrm>
            <a:off x="1855791" y="4857760"/>
            <a:ext cx="5421319" cy="1585049"/>
          </a:xfrm>
          <a:prstGeom prst="rect">
            <a:avLst/>
          </a:prstGeom>
          <a:noFill/>
        </p:spPr>
        <p:txBody>
          <a:bodyPr wrap="square" rtlCol="0">
            <a:spAutoFit/>
          </a:bodyPr>
          <a:lstStyle/>
          <a:p>
            <a:pPr>
              <a:spcBef>
                <a:spcPts val="600"/>
              </a:spcBef>
            </a:pPr>
            <a:r>
              <a:rPr lang="de-DE" sz="1200" b="1" dirty="0" smtClean="0">
                <a:solidFill>
                  <a:schemeClr val="tx2">
                    <a:lumMod val="75000"/>
                  </a:schemeClr>
                </a:solidFill>
              </a:rPr>
              <a:t>Regeln zum Anfahren der Einsatzstelle mit Privatfahrzeugen</a:t>
            </a:r>
          </a:p>
          <a:p>
            <a:pPr marL="542925" indent="-361950">
              <a:spcBef>
                <a:spcPts val="600"/>
              </a:spcBef>
              <a:buFont typeface="Arial" pitchFamily="34" charset="0"/>
              <a:buChar char="•"/>
            </a:pPr>
            <a:r>
              <a:rPr lang="de-DE" sz="1200" dirty="0" smtClean="0">
                <a:solidFill>
                  <a:schemeClr val="tx2">
                    <a:lumMod val="75000"/>
                  </a:schemeClr>
                </a:solidFill>
              </a:rPr>
              <a:t>Straßenverkehrsordnung beachten</a:t>
            </a:r>
          </a:p>
          <a:p>
            <a:pPr marL="542925" indent="-361950">
              <a:spcBef>
                <a:spcPts val="600"/>
              </a:spcBef>
              <a:buFont typeface="Arial" pitchFamily="34" charset="0"/>
              <a:buChar char="•"/>
            </a:pPr>
            <a:r>
              <a:rPr lang="de-DE" sz="1200" dirty="0" smtClean="0">
                <a:solidFill>
                  <a:schemeClr val="tx2">
                    <a:lumMod val="75000"/>
                  </a:schemeClr>
                </a:solidFill>
              </a:rPr>
              <a:t>Mitführen der persönlichen Schutzausrüstung</a:t>
            </a:r>
          </a:p>
          <a:p>
            <a:pPr marL="542925" indent="-361950">
              <a:spcBef>
                <a:spcPts val="600"/>
              </a:spcBef>
              <a:buFont typeface="Arial" pitchFamily="34" charset="0"/>
              <a:buChar char="•"/>
            </a:pPr>
            <a:r>
              <a:rPr lang="de-DE" sz="1200" dirty="0" smtClean="0">
                <a:solidFill>
                  <a:schemeClr val="tx2">
                    <a:lumMod val="75000"/>
                  </a:schemeClr>
                </a:solidFill>
              </a:rPr>
              <a:t>Freihalten der Einsatzstelle von parkenden Privatfahrzeugen</a:t>
            </a:r>
          </a:p>
          <a:p>
            <a:pPr marL="542925" indent="-361950">
              <a:spcBef>
                <a:spcPts val="600"/>
              </a:spcBef>
              <a:buFont typeface="Arial" pitchFamily="34" charset="0"/>
              <a:buChar char="•"/>
            </a:pPr>
            <a:r>
              <a:rPr lang="de-DE" sz="1200" dirty="0" smtClean="0">
                <a:solidFill>
                  <a:schemeClr val="tx2">
                    <a:lumMod val="75000"/>
                  </a:schemeClr>
                </a:solidFill>
              </a:rPr>
              <a:t>Melden bei der Einsatzleitung</a:t>
            </a:r>
          </a:p>
          <a:p>
            <a:pPr marL="542925" indent="-361950">
              <a:spcBef>
                <a:spcPts val="600"/>
              </a:spcBef>
              <a:buFont typeface="Arial" pitchFamily="34" charset="0"/>
              <a:buChar char="•"/>
            </a:pPr>
            <a:r>
              <a:rPr lang="de-DE" sz="1200" dirty="0" smtClean="0">
                <a:solidFill>
                  <a:schemeClr val="tx2">
                    <a:lumMod val="75000"/>
                  </a:schemeClr>
                </a:solidFill>
              </a:rPr>
              <a:t>kein Selbsteinsatz</a:t>
            </a:r>
          </a:p>
        </p:txBody>
      </p:sp>
      <p:sp>
        <p:nvSpPr>
          <p:cNvPr id="10" name="Rechteck 9"/>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3: Information</a:t>
            </a:r>
            <a:r>
              <a:rPr kumimoji="0" lang="de-DE" sz="1600" b="1" i="0" u="none" strike="noStrike" cap="none" normalizeH="0" dirty="0" smtClean="0">
                <a:ln>
                  <a:noFill/>
                </a:ln>
                <a:solidFill>
                  <a:schemeClr val="bg1"/>
                </a:solidFill>
                <a:effectLst/>
                <a:latin typeface="Arial" charset="0"/>
              </a:rPr>
              <a:t> </a:t>
            </a:r>
            <a:r>
              <a:rPr lang="de-DE" sz="1600" b="1" dirty="0" smtClean="0">
                <a:solidFill>
                  <a:schemeClr val="bg1"/>
                </a:solidFill>
                <a:latin typeface="Arial" charset="0"/>
              </a:rPr>
              <a:t>für die nachrückenden Einsatzkräfte im Feuerwehrhaus</a:t>
            </a:r>
            <a:endParaRPr kumimoji="0" lang="de-DE" sz="1600" b="1" i="0" u="none" strike="noStrike" cap="none" normalizeH="0" baseline="0" dirty="0" smtClean="0">
              <a:ln>
                <a:noFill/>
              </a:ln>
              <a:solidFill>
                <a:schemeClr val="bg1"/>
              </a:solidFill>
              <a:effectLst/>
              <a:latin typeface="Arial" charset="0"/>
            </a:endParaRPr>
          </a:p>
        </p:txBody>
      </p:sp>
      <p:pic>
        <p:nvPicPr>
          <p:cNvPr id="1026" name="Picture 2" descr="C:\Users\GEBR\AppData\Local\Microsoft\Windows\Temporary Internet Files\Content.IE5\B2C8UE1N\MCj04296250000[1].wmf"/>
          <p:cNvPicPr>
            <a:picLocks noChangeAspect="1" noChangeArrowheads="1"/>
          </p:cNvPicPr>
          <p:nvPr/>
        </p:nvPicPr>
        <p:blipFill>
          <a:blip r:embed="rId2"/>
          <a:srcRect/>
          <a:stretch>
            <a:fillRect/>
          </a:stretch>
        </p:blipFill>
        <p:spPr bwMode="auto">
          <a:xfrm>
            <a:off x="5922070" y="2728030"/>
            <a:ext cx="2786082" cy="17754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20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20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20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grpSp>
        <p:nvGrpSpPr>
          <p:cNvPr id="34" name="Gruppieren 33"/>
          <p:cNvGrpSpPr/>
          <p:nvPr/>
        </p:nvGrpSpPr>
        <p:grpSpPr>
          <a:xfrm>
            <a:off x="188014" y="851850"/>
            <a:ext cx="8909639" cy="2529525"/>
            <a:chOff x="222518" y="851850"/>
            <a:chExt cx="8909639" cy="2529525"/>
          </a:xfrm>
          <a:effectLst>
            <a:outerShdw blurRad="50800" dist="38100" dir="18900000" algn="bl" rotWithShape="0">
              <a:prstClr val="black">
                <a:alpha val="40000"/>
              </a:prstClr>
            </a:outerShdw>
          </a:effectLst>
        </p:grpSpPr>
        <p:pic>
          <p:nvPicPr>
            <p:cNvPr id="3074" name="Picture 2"/>
            <p:cNvPicPr>
              <a:picLocks noChangeAspect="1" noChangeArrowheads="1"/>
            </p:cNvPicPr>
            <p:nvPr/>
          </p:nvPicPr>
          <p:blipFill>
            <a:blip r:embed="rId2"/>
            <a:srcRect/>
            <a:stretch>
              <a:fillRect/>
            </a:stretch>
          </p:blipFill>
          <p:spPr bwMode="auto">
            <a:xfrm>
              <a:off x="222518" y="851850"/>
              <a:ext cx="3360000" cy="25200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3075" name="Picture 3"/>
            <p:cNvPicPr>
              <a:picLocks noChangeAspect="1" noChangeArrowheads="1"/>
            </p:cNvPicPr>
            <p:nvPr/>
          </p:nvPicPr>
          <p:blipFill>
            <a:blip r:embed="rId3"/>
            <a:srcRect/>
            <a:stretch>
              <a:fillRect/>
            </a:stretch>
          </p:blipFill>
          <p:spPr bwMode="auto">
            <a:xfrm>
              <a:off x="5772157" y="861375"/>
              <a:ext cx="3360000" cy="25200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
        <p:nvSpPr>
          <p:cNvPr id="5" name="Textfeld 4"/>
          <p:cNvSpPr txBox="1"/>
          <p:nvPr/>
        </p:nvSpPr>
        <p:spPr>
          <a:xfrm>
            <a:off x="3470055" y="1057259"/>
            <a:ext cx="2357455" cy="2308324"/>
          </a:xfrm>
          <a:prstGeom prst="rect">
            <a:avLst/>
          </a:prstGeom>
          <a:noFill/>
        </p:spPr>
        <p:txBody>
          <a:bodyPr wrap="square" rtlCol="0">
            <a:spAutoFit/>
          </a:bodyPr>
          <a:lstStyle/>
          <a:p>
            <a:pPr algn="ctr"/>
            <a:r>
              <a:rPr lang="de-DE" sz="1200" dirty="0" smtClean="0">
                <a:solidFill>
                  <a:schemeClr val="tx2">
                    <a:lumMod val="75000"/>
                  </a:schemeClr>
                </a:solidFill>
              </a:rPr>
              <a:t>Ein Einsatz kann nur dann erfolgreich durchgeführt werden, wenn die für den Einsatz erforderliche Stärke der Mannschaft und die erforderlichen Funktionen verfügbar sind. Dies kann auch durch das Zusammenführen mehrerer Feuerwehren nach der Alarmordnung erreicht werden</a:t>
            </a:r>
            <a:endParaRPr lang="de-DE" sz="1200" dirty="0">
              <a:solidFill>
                <a:schemeClr val="tx2">
                  <a:lumMod val="75000"/>
                </a:schemeClr>
              </a:solidFill>
            </a:endParaRPr>
          </a:p>
        </p:txBody>
      </p:sp>
      <p:sp>
        <p:nvSpPr>
          <p:cNvPr id="6" name="Textfeld 5"/>
          <p:cNvSpPr txBox="1"/>
          <p:nvPr/>
        </p:nvSpPr>
        <p:spPr>
          <a:xfrm>
            <a:off x="214282" y="3643314"/>
            <a:ext cx="7643866" cy="1246495"/>
          </a:xfrm>
          <a:prstGeom prst="rect">
            <a:avLst/>
          </a:prstGeom>
          <a:noFill/>
        </p:spPr>
        <p:txBody>
          <a:bodyPr wrap="square" rtlCol="0">
            <a:spAutoFit/>
          </a:bodyPr>
          <a:lstStyle/>
          <a:p>
            <a:pPr>
              <a:spcBef>
                <a:spcPts val="600"/>
              </a:spcBef>
            </a:pPr>
            <a:r>
              <a:rPr lang="de-DE" sz="1200" b="1" dirty="0" smtClean="0">
                <a:solidFill>
                  <a:schemeClr val="tx2">
                    <a:lumMod val="75000"/>
                  </a:schemeClr>
                </a:solidFill>
              </a:rPr>
              <a:t>Deshalb je nach Lage so lange im Feuerwehrhaus warten, bis</a:t>
            </a:r>
          </a:p>
          <a:p>
            <a:pPr marL="261938" indent="-261938">
              <a:spcBef>
                <a:spcPts val="600"/>
              </a:spcBef>
              <a:buFont typeface="Arial" pitchFamily="34" charset="0"/>
              <a:buChar char="•"/>
            </a:pPr>
            <a:r>
              <a:rPr lang="de-DE" sz="1200" dirty="0" smtClean="0">
                <a:solidFill>
                  <a:schemeClr val="tx2">
                    <a:lumMod val="75000"/>
                  </a:schemeClr>
                </a:solidFill>
              </a:rPr>
              <a:t>eine für den Einsatz erforderliche Mannschaftsstärke eingetroffen ist oder </a:t>
            </a:r>
          </a:p>
          <a:p>
            <a:pPr marL="261938" indent="-261938">
              <a:spcBef>
                <a:spcPts val="600"/>
              </a:spcBef>
              <a:buFont typeface="Arial" pitchFamily="34" charset="0"/>
              <a:buChar char="•"/>
            </a:pPr>
            <a:r>
              <a:rPr lang="de-DE" sz="1200" dirty="0" smtClean="0">
                <a:solidFill>
                  <a:schemeClr val="tx2">
                    <a:lumMod val="75000"/>
                  </a:schemeClr>
                </a:solidFill>
              </a:rPr>
              <a:t>sicher ist, dass keine weiteren Einsatz- oder Führungskräfte kommen oder</a:t>
            </a:r>
          </a:p>
          <a:p>
            <a:pPr marL="261938" indent="-261938">
              <a:spcBef>
                <a:spcPts val="600"/>
              </a:spcBef>
              <a:buFont typeface="Arial" pitchFamily="34" charset="0"/>
              <a:buChar char="•"/>
            </a:pPr>
            <a:r>
              <a:rPr lang="de-DE" sz="1200" dirty="0" smtClean="0">
                <a:solidFill>
                  <a:schemeClr val="tx2">
                    <a:lumMod val="75000"/>
                  </a:schemeClr>
                </a:solidFill>
              </a:rPr>
              <a:t>aus den Feuerwehren der Alarmordnung eine einsatzfähige Mannschaftsstärke zu erreichen ist</a:t>
            </a:r>
          </a:p>
        </p:txBody>
      </p:sp>
      <p:sp>
        <p:nvSpPr>
          <p:cNvPr id="8" name="Rechteck 7"/>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4: Einsatzfähige Mannschaft</a:t>
            </a:r>
            <a:r>
              <a:rPr kumimoji="0" lang="de-DE" sz="1600" b="1" i="0" u="none" strike="noStrike" cap="none" normalizeH="0" dirty="0" smtClean="0">
                <a:ln>
                  <a:noFill/>
                </a:ln>
                <a:solidFill>
                  <a:schemeClr val="bg1"/>
                </a:solidFill>
                <a:effectLst/>
                <a:latin typeface="Arial" charset="0"/>
              </a:rPr>
              <a:t> und erforderliche Funktionen</a:t>
            </a:r>
            <a:endParaRPr kumimoji="0" lang="de-DE" sz="1600" b="1" i="0" u="none" strike="noStrike" cap="none" normalizeH="0" baseline="0" dirty="0" smtClean="0">
              <a:ln>
                <a:noFill/>
              </a:ln>
              <a:solidFill>
                <a:schemeClr val="bg1"/>
              </a:solidFill>
              <a:effectLst/>
              <a:latin typeface="Arial" charset="0"/>
            </a:endParaRPr>
          </a:p>
        </p:txBody>
      </p:sp>
      <p:grpSp>
        <p:nvGrpSpPr>
          <p:cNvPr id="10" name="Gruppieren 9"/>
          <p:cNvGrpSpPr/>
          <p:nvPr/>
        </p:nvGrpSpPr>
        <p:grpSpPr>
          <a:xfrm>
            <a:off x="251802" y="4933252"/>
            <a:ext cx="6181734" cy="1714512"/>
            <a:chOff x="3076496" y="4272739"/>
            <a:chExt cx="6181734" cy="1714512"/>
          </a:xfrm>
        </p:grpSpPr>
        <p:sp>
          <p:nvSpPr>
            <p:cNvPr id="7" name="Textfeld 6"/>
            <p:cNvSpPr txBox="1"/>
            <p:nvPr/>
          </p:nvSpPr>
          <p:spPr>
            <a:xfrm>
              <a:off x="3076496" y="5710252"/>
              <a:ext cx="6181734" cy="276999"/>
            </a:xfrm>
            <a:prstGeom prst="rect">
              <a:avLst/>
            </a:prstGeom>
            <a:noFill/>
          </p:spPr>
          <p:txBody>
            <a:bodyPr wrap="square" rtlCol="0">
              <a:spAutoFit/>
            </a:bodyPr>
            <a:lstStyle/>
            <a:p>
              <a:pPr algn="ctr"/>
              <a:r>
                <a:rPr lang="de-DE" sz="1200" b="1" dirty="0" smtClean="0">
                  <a:solidFill>
                    <a:schemeClr val="tx2">
                      <a:lumMod val="75000"/>
                    </a:schemeClr>
                  </a:solidFill>
                </a:rPr>
                <a:t>Was zunächst als Zeitverlust erscheint, ist im Einsatz ein Zeitgewinn</a:t>
              </a:r>
              <a:endParaRPr lang="de-DE" sz="1200" b="1" dirty="0">
                <a:solidFill>
                  <a:schemeClr val="tx2">
                    <a:lumMod val="75000"/>
                  </a:schemeClr>
                </a:solidFill>
              </a:endParaRPr>
            </a:p>
          </p:txBody>
        </p:sp>
        <p:pic>
          <p:nvPicPr>
            <p:cNvPr id="3" name="Picture 2"/>
            <p:cNvPicPr>
              <a:picLocks noChangeAspect="1" noChangeArrowheads="1"/>
            </p:cNvPicPr>
            <p:nvPr/>
          </p:nvPicPr>
          <p:blipFill>
            <a:blip r:embed="rId4" cstate="print"/>
            <a:srcRect/>
            <a:stretch>
              <a:fillRect/>
            </a:stretch>
          </p:blipFill>
          <p:spPr bwMode="auto">
            <a:xfrm>
              <a:off x="3102936" y="4272739"/>
              <a:ext cx="1218011" cy="1455761"/>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76" name="Gruppieren 75"/>
          <p:cNvGrpSpPr/>
          <p:nvPr/>
        </p:nvGrpSpPr>
        <p:grpSpPr>
          <a:xfrm>
            <a:off x="6072198" y="4743906"/>
            <a:ext cx="2214578" cy="941472"/>
            <a:chOff x="6072198" y="4743906"/>
            <a:chExt cx="2214578" cy="941472"/>
          </a:xfrm>
        </p:grpSpPr>
        <p:grpSp>
          <p:nvGrpSpPr>
            <p:cNvPr id="50" name="Group 182"/>
            <p:cNvGrpSpPr>
              <a:grpSpLocks/>
            </p:cNvGrpSpPr>
            <p:nvPr/>
          </p:nvGrpSpPr>
          <p:grpSpPr bwMode="auto">
            <a:xfrm>
              <a:off x="6072691" y="5225002"/>
              <a:ext cx="448147" cy="457850"/>
              <a:chOff x="4014" y="3430"/>
              <a:chExt cx="453" cy="440"/>
            </a:xfrm>
          </p:grpSpPr>
          <p:sp>
            <p:nvSpPr>
              <p:cNvPr id="51" name="Rectangle 183"/>
              <p:cNvSpPr>
                <a:spLocks noChangeArrowheads="1"/>
              </p:cNvSpPr>
              <p:nvPr/>
            </p:nvSpPr>
            <p:spPr bwMode="auto">
              <a:xfrm rot="2695941">
                <a:off x="4107" y="3513"/>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52" name="Picture 184" descr="Maschinist"/>
              <p:cNvPicPr preferRelativeResize="0">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14" y="3430"/>
                <a:ext cx="453" cy="440"/>
              </a:xfrm>
              <a:prstGeom prst="rect">
                <a:avLst/>
              </a:prstGeom>
              <a:noFill/>
            </p:spPr>
          </p:pic>
        </p:grpSp>
        <p:grpSp>
          <p:nvGrpSpPr>
            <p:cNvPr id="53" name="Group 185"/>
            <p:cNvGrpSpPr>
              <a:grpSpLocks/>
            </p:cNvGrpSpPr>
            <p:nvPr/>
          </p:nvGrpSpPr>
          <p:grpSpPr bwMode="auto">
            <a:xfrm>
              <a:off x="6072198" y="4743906"/>
              <a:ext cx="448147" cy="458355"/>
              <a:chOff x="3742" y="2976"/>
              <a:chExt cx="453" cy="447"/>
            </a:xfrm>
          </p:grpSpPr>
          <p:sp>
            <p:nvSpPr>
              <p:cNvPr id="54" name="Rectangle 186"/>
              <p:cNvSpPr>
                <a:spLocks noChangeArrowheads="1"/>
              </p:cNvSpPr>
              <p:nvPr/>
            </p:nvSpPr>
            <p:spPr bwMode="auto">
              <a:xfrm rot="2695941">
                <a:off x="3833" y="3067"/>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55" name="Picture 187" descr="Melder"/>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42" y="2976"/>
                <a:ext cx="453" cy="447"/>
              </a:xfrm>
              <a:prstGeom prst="rect">
                <a:avLst/>
              </a:prstGeom>
              <a:noFill/>
            </p:spPr>
          </p:pic>
        </p:grpSp>
        <p:grpSp>
          <p:nvGrpSpPr>
            <p:cNvPr id="56" name="Group 188"/>
            <p:cNvGrpSpPr>
              <a:grpSpLocks/>
            </p:cNvGrpSpPr>
            <p:nvPr/>
          </p:nvGrpSpPr>
          <p:grpSpPr bwMode="auto">
            <a:xfrm>
              <a:off x="6647682" y="5208326"/>
              <a:ext cx="448147" cy="458860"/>
              <a:chOff x="3243" y="3339"/>
              <a:chExt cx="453" cy="458"/>
            </a:xfrm>
          </p:grpSpPr>
          <p:sp>
            <p:nvSpPr>
              <p:cNvPr id="57" name="Rectangle 189"/>
              <p:cNvSpPr>
                <a:spLocks noChangeArrowheads="1"/>
              </p:cNvSpPr>
              <p:nvPr/>
            </p:nvSpPr>
            <p:spPr bwMode="auto">
              <a:xfrm rot="2695941">
                <a:off x="3336" y="3431"/>
                <a:ext cx="272" cy="278"/>
              </a:xfrm>
              <a:prstGeom prst="rect">
                <a:avLst/>
              </a:prstGeom>
              <a:solidFill>
                <a:schemeClr val="bg1"/>
              </a:solidFill>
              <a:ln w="12700">
                <a:noFill/>
                <a:miter lim="800000"/>
                <a:headEnd/>
                <a:tailEnd/>
              </a:ln>
              <a:effectLst/>
            </p:spPr>
            <p:txBody>
              <a:bodyPr anchor="ctr">
                <a:spAutoFit/>
              </a:bodyPr>
              <a:lstStyle/>
              <a:p>
                <a:endParaRPr lang="de-DE"/>
              </a:p>
            </p:txBody>
          </p:sp>
          <p:pic>
            <p:nvPicPr>
              <p:cNvPr id="58" name="Picture 190" descr="Angriffstruppführer"/>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43" y="3339"/>
                <a:ext cx="453" cy="458"/>
              </a:xfrm>
              <a:prstGeom prst="rect">
                <a:avLst/>
              </a:prstGeom>
              <a:noFill/>
            </p:spPr>
          </p:pic>
        </p:grpSp>
        <p:grpSp>
          <p:nvGrpSpPr>
            <p:cNvPr id="59" name="Group 191"/>
            <p:cNvGrpSpPr>
              <a:grpSpLocks/>
            </p:cNvGrpSpPr>
            <p:nvPr/>
          </p:nvGrpSpPr>
          <p:grpSpPr bwMode="auto">
            <a:xfrm>
              <a:off x="6646202" y="4758561"/>
              <a:ext cx="448147" cy="457850"/>
              <a:chOff x="2109" y="3294"/>
              <a:chExt cx="453" cy="461"/>
            </a:xfrm>
          </p:grpSpPr>
          <p:sp>
            <p:nvSpPr>
              <p:cNvPr id="60" name="Rectangle 192"/>
              <p:cNvSpPr>
                <a:spLocks noChangeArrowheads="1"/>
              </p:cNvSpPr>
              <p:nvPr/>
            </p:nvSpPr>
            <p:spPr bwMode="auto">
              <a:xfrm rot="2695941">
                <a:off x="2200" y="3389"/>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61" name="Picture 193" descr="Angriffstruppmann"/>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09" y="3294"/>
                <a:ext cx="453" cy="461"/>
              </a:xfrm>
              <a:prstGeom prst="rect">
                <a:avLst/>
              </a:prstGeom>
              <a:noFill/>
            </p:spPr>
          </p:pic>
        </p:grpSp>
        <p:grpSp>
          <p:nvGrpSpPr>
            <p:cNvPr id="62" name="Group 194"/>
            <p:cNvGrpSpPr>
              <a:grpSpLocks/>
            </p:cNvGrpSpPr>
            <p:nvPr/>
          </p:nvGrpSpPr>
          <p:grpSpPr bwMode="auto">
            <a:xfrm>
              <a:off x="7232050" y="4764626"/>
              <a:ext cx="448147" cy="457850"/>
              <a:chOff x="1383" y="3294"/>
              <a:chExt cx="453" cy="461"/>
            </a:xfrm>
          </p:grpSpPr>
          <p:sp>
            <p:nvSpPr>
              <p:cNvPr id="63" name="Rectangle 195"/>
              <p:cNvSpPr>
                <a:spLocks noChangeArrowheads="1"/>
              </p:cNvSpPr>
              <p:nvPr/>
            </p:nvSpPr>
            <p:spPr bwMode="auto">
              <a:xfrm rot="2695941">
                <a:off x="1472" y="3387"/>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64" name="Picture 196" descr="Wassertruppmann"/>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83" y="3294"/>
                <a:ext cx="453" cy="461"/>
              </a:xfrm>
              <a:prstGeom prst="rect">
                <a:avLst/>
              </a:prstGeom>
              <a:noFill/>
            </p:spPr>
          </p:pic>
        </p:grpSp>
        <p:pic>
          <p:nvPicPr>
            <p:cNvPr id="65" name="Picture 197" descr="Schlauchtruppführer"/>
            <p:cNvPicPr preferRelativeResize="0">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833200" y="5230561"/>
              <a:ext cx="447654" cy="454817"/>
            </a:xfrm>
            <a:prstGeom prst="rect">
              <a:avLst/>
            </a:prstGeom>
            <a:noFill/>
          </p:spPr>
        </p:pic>
        <p:pic>
          <p:nvPicPr>
            <p:cNvPr id="66" name="Picture 198" descr="Schlauchtruppmann"/>
            <p:cNvPicPr preferRelativeResize="0">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839122" y="4768163"/>
              <a:ext cx="447654" cy="466441"/>
            </a:xfrm>
            <a:prstGeom prst="rect">
              <a:avLst/>
            </a:prstGeom>
            <a:noFill/>
          </p:spPr>
        </p:pic>
      </p:grpSp>
      <p:grpSp>
        <p:nvGrpSpPr>
          <p:cNvPr id="67" name="Group 199"/>
          <p:cNvGrpSpPr>
            <a:grpSpLocks/>
          </p:cNvGrpSpPr>
          <p:nvPr/>
        </p:nvGrpSpPr>
        <p:grpSpPr bwMode="auto">
          <a:xfrm>
            <a:off x="7233531" y="5222981"/>
            <a:ext cx="448147" cy="458355"/>
            <a:chOff x="2605" y="2886"/>
            <a:chExt cx="453" cy="450"/>
          </a:xfrm>
        </p:grpSpPr>
        <p:sp>
          <p:nvSpPr>
            <p:cNvPr id="68" name="Rectangle 200"/>
            <p:cNvSpPr>
              <a:spLocks noChangeArrowheads="1"/>
            </p:cNvSpPr>
            <p:nvPr/>
          </p:nvSpPr>
          <p:spPr bwMode="auto">
            <a:xfrm rot="2695941">
              <a:off x="2697" y="2980"/>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69" name="Picture 201" descr="Wassertruppführer"/>
            <p:cNvPicPr preferRelativeResize="0">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605" y="2886"/>
              <a:ext cx="453" cy="450"/>
            </a:xfrm>
            <a:prstGeom prst="rect">
              <a:avLst/>
            </a:prstGeom>
            <a:noFill/>
          </p:spPr>
        </p:pic>
      </p:grpSp>
      <p:sp>
        <p:nvSpPr>
          <p:cNvPr id="73" name="Textfeld 72"/>
          <p:cNvSpPr txBox="1"/>
          <p:nvPr/>
        </p:nvSpPr>
        <p:spPr>
          <a:xfrm>
            <a:off x="7830852" y="4706776"/>
            <a:ext cx="465192" cy="584775"/>
          </a:xfrm>
          <a:prstGeom prst="rect">
            <a:avLst/>
          </a:prstGeom>
          <a:noFill/>
        </p:spPr>
        <p:txBody>
          <a:bodyPr wrap="none" rtlCol="0" anchor="ctr" anchorCtr="0">
            <a:spAutoFit/>
          </a:bodyPr>
          <a:lstStyle/>
          <a:p>
            <a:pPr algn="ctr"/>
            <a:r>
              <a:rPr lang="de-DE" sz="3200" dirty="0" smtClean="0"/>
              <a:t>X</a:t>
            </a:r>
          </a:p>
        </p:txBody>
      </p:sp>
      <p:sp>
        <p:nvSpPr>
          <p:cNvPr id="80" name="Textfeld 79"/>
          <p:cNvSpPr txBox="1"/>
          <p:nvPr/>
        </p:nvSpPr>
        <p:spPr>
          <a:xfrm>
            <a:off x="6072198" y="4643446"/>
            <a:ext cx="465192" cy="584775"/>
          </a:xfrm>
          <a:prstGeom prst="rect">
            <a:avLst/>
          </a:prstGeom>
          <a:noFill/>
        </p:spPr>
        <p:txBody>
          <a:bodyPr wrap="none" rtlCol="0" anchor="ctr" anchorCtr="0">
            <a:spAutoFit/>
          </a:bodyPr>
          <a:lstStyle/>
          <a:p>
            <a:pPr algn="ctr"/>
            <a:r>
              <a:rPr lang="de-DE" sz="3200" dirty="0" smtClean="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20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20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path" presetSubtype="0" accel="50000" decel="50000" fill="hold" nodeType="clickEffect">
                                  <p:stCondLst>
                                    <p:cond delay="0"/>
                                  </p:stCondLst>
                                  <p:childTnLst>
                                    <p:animMotion origin="layout" path="M 5E-6 -9.89824E-7 L -0.03195 -9.89824E-7 C -0.04618 -9.89824E-7 -0.06354 0.02405 -0.06354 0.04417 L -0.06354 0.08881 " pathEditMode="relative" rAng="0" ptsTypes="FfFF">
                                      <p:cBhvr>
                                        <p:cTn id="44" dur="2000" fill="hold"/>
                                        <p:tgtEl>
                                          <p:spTgt spid="67"/>
                                        </p:tgtEl>
                                        <p:attrNameLst>
                                          <p:attrName>ppt_x</p:attrName>
                                          <p:attrName>ppt_y</p:attrName>
                                        </p:attrNameLst>
                                      </p:cBhvr>
                                      <p:rCtr x="-32" y="4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20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2000"/>
                                        <p:tgtEl>
                                          <p:spTgt spid="8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3"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grpSp>
        <p:nvGrpSpPr>
          <p:cNvPr id="12" name="Gruppieren 11"/>
          <p:cNvGrpSpPr/>
          <p:nvPr/>
        </p:nvGrpSpPr>
        <p:grpSpPr>
          <a:xfrm>
            <a:off x="172029" y="861993"/>
            <a:ext cx="8955365" cy="5727308"/>
            <a:chOff x="172029" y="861993"/>
            <a:chExt cx="8955365" cy="5727308"/>
          </a:xfrm>
          <a:effectLst>
            <a:outerShdw blurRad="50800" dist="38100" dir="18900000" algn="bl" rotWithShape="0">
              <a:prstClr val="black">
                <a:alpha val="40000"/>
              </a:prstClr>
            </a:outerShdw>
          </a:effectLst>
        </p:grpSpPr>
        <p:pic>
          <p:nvPicPr>
            <p:cNvPr id="3" name="Picture 2"/>
            <p:cNvPicPr>
              <a:picLocks noChangeAspect="1" noChangeArrowheads="1"/>
            </p:cNvPicPr>
            <p:nvPr/>
          </p:nvPicPr>
          <p:blipFill>
            <a:blip r:embed="rId2"/>
            <a:srcRect/>
            <a:stretch>
              <a:fillRect/>
            </a:stretch>
          </p:blipFill>
          <p:spPr bwMode="auto">
            <a:xfrm>
              <a:off x="172029" y="865240"/>
              <a:ext cx="3360000" cy="2520000"/>
            </a:xfrm>
            <a:prstGeom prst="rect">
              <a:avLst/>
            </a:prstGeom>
            <a:noFill/>
            <a:ln w="9525">
              <a:solidFill>
                <a:schemeClr val="tx2">
                  <a:lumMod val="75000"/>
                </a:schemeClr>
              </a:solid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5767394" y="861993"/>
              <a:ext cx="3360000" cy="2520000"/>
            </a:xfrm>
            <a:prstGeom prst="rect">
              <a:avLst/>
            </a:prstGeom>
            <a:noFill/>
            <a:ln w="9525">
              <a:solidFill>
                <a:schemeClr val="tx2">
                  <a:lumMod val="75000"/>
                </a:schemeClr>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78713" y="4052889"/>
              <a:ext cx="3360000" cy="2520000"/>
            </a:xfrm>
            <a:prstGeom prst="rect">
              <a:avLst/>
            </a:prstGeom>
            <a:noFill/>
            <a:ln w="9525">
              <a:solidFill>
                <a:schemeClr val="tx2">
                  <a:lumMod val="75000"/>
                </a:schemeClr>
              </a:solid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767394" y="4069301"/>
              <a:ext cx="3360000" cy="2520000"/>
            </a:xfrm>
            <a:prstGeom prst="rect">
              <a:avLst/>
            </a:prstGeom>
            <a:noFill/>
            <a:ln w="9525">
              <a:solidFill>
                <a:schemeClr val="tx2">
                  <a:lumMod val="75000"/>
                </a:schemeClr>
              </a:solidFill>
              <a:miter lim="800000"/>
              <a:headEnd/>
              <a:tailEnd/>
            </a:ln>
            <a:effectLst/>
          </p:spPr>
        </p:pic>
      </p:grpSp>
      <p:sp>
        <p:nvSpPr>
          <p:cNvPr id="8" name="Textfeld 7"/>
          <p:cNvSpPr txBox="1"/>
          <p:nvPr/>
        </p:nvSpPr>
        <p:spPr>
          <a:xfrm>
            <a:off x="3262304" y="4929392"/>
            <a:ext cx="3381398" cy="830997"/>
          </a:xfrm>
          <a:prstGeom prst="rect">
            <a:avLst/>
          </a:prstGeom>
          <a:noFill/>
        </p:spPr>
        <p:txBody>
          <a:bodyPr wrap="square" rtlCol="0">
            <a:spAutoFit/>
          </a:bodyPr>
          <a:lstStyle/>
          <a:p>
            <a:pPr algn="ctr"/>
            <a:r>
              <a:rPr lang="de-DE" sz="1600" b="1" dirty="0" smtClean="0">
                <a:solidFill>
                  <a:schemeClr val="tx2">
                    <a:lumMod val="75000"/>
                  </a:schemeClr>
                </a:solidFill>
              </a:rPr>
              <a:t>Sofern möglich, rüstet sich der Angriffstrupp auf der Anfahrt mit Atemschutz aus</a:t>
            </a:r>
            <a:endParaRPr lang="de-DE" sz="1600" b="1" dirty="0">
              <a:solidFill>
                <a:schemeClr val="tx2">
                  <a:lumMod val="75000"/>
                </a:schemeClr>
              </a:solidFill>
            </a:endParaRPr>
          </a:p>
        </p:txBody>
      </p:sp>
      <p:sp>
        <p:nvSpPr>
          <p:cNvPr id="10" name="Rechteck 9"/>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5: </a:t>
            </a:r>
            <a:r>
              <a:rPr lang="de-DE" sz="1600" b="1" dirty="0" smtClean="0">
                <a:solidFill>
                  <a:schemeClr val="bg1"/>
                </a:solidFill>
                <a:latin typeface="Arial" charset="0"/>
              </a:rPr>
              <a:t>P</a:t>
            </a:r>
            <a:r>
              <a:rPr kumimoji="0" lang="de-DE" sz="1600" b="1" i="0" u="none" strike="noStrike" cap="none" normalizeH="0" dirty="0" smtClean="0">
                <a:ln>
                  <a:noFill/>
                </a:ln>
                <a:solidFill>
                  <a:schemeClr val="bg1"/>
                </a:solidFill>
                <a:effectLst/>
                <a:latin typeface="Arial" charset="0"/>
              </a:rPr>
              <a:t>ersönliche Schutzausrüstung</a:t>
            </a:r>
            <a:endParaRPr kumimoji="0" lang="de-DE" sz="1600" b="1" i="0" u="none" strike="noStrike" cap="none" normalizeH="0" baseline="0" dirty="0" smtClean="0">
              <a:ln>
                <a:noFill/>
              </a:ln>
              <a:solidFill>
                <a:schemeClr val="bg1"/>
              </a:solidFill>
              <a:effectLst/>
              <a:latin typeface="Arial" charset="0"/>
            </a:endParaRPr>
          </a:p>
        </p:txBody>
      </p:sp>
      <p:grpSp>
        <p:nvGrpSpPr>
          <p:cNvPr id="11" name="Gruppieren 10"/>
          <p:cNvGrpSpPr/>
          <p:nvPr/>
        </p:nvGrpSpPr>
        <p:grpSpPr>
          <a:xfrm>
            <a:off x="1528739" y="2285992"/>
            <a:ext cx="6072230" cy="1754586"/>
            <a:chOff x="1528739" y="2285992"/>
            <a:chExt cx="6072230" cy="1754586"/>
          </a:xfrm>
        </p:grpSpPr>
        <p:sp>
          <p:nvSpPr>
            <p:cNvPr id="7" name="Textfeld 6"/>
            <p:cNvSpPr txBox="1"/>
            <p:nvPr/>
          </p:nvSpPr>
          <p:spPr>
            <a:xfrm>
              <a:off x="1528739" y="3455803"/>
              <a:ext cx="6072230" cy="584775"/>
            </a:xfrm>
            <a:prstGeom prst="rect">
              <a:avLst/>
            </a:prstGeom>
            <a:noFill/>
          </p:spPr>
          <p:txBody>
            <a:bodyPr wrap="square" rtlCol="0">
              <a:spAutoFit/>
            </a:bodyPr>
            <a:lstStyle/>
            <a:p>
              <a:pPr algn="ctr"/>
              <a:r>
                <a:rPr lang="de-DE" sz="1600" b="1" dirty="0" smtClean="0">
                  <a:solidFill>
                    <a:schemeClr val="tx2">
                      <a:lumMod val="75000"/>
                    </a:schemeClr>
                  </a:solidFill>
                </a:rPr>
                <a:t>Kein Einsatz ohne die den Einsatzaufgaben entsprechende persönliche Schutzausrüstung </a:t>
              </a:r>
              <a:endParaRPr lang="de-DE" sz="1600" b="1" dirty="0">
                <a:solidFill>
                  <a:schemeClr val="tx2">
                    <a:lumMod val="75000"/>
                  </a:schemeClr>
                </a:solidFill>
              </a:endParaRPr>
            </a:p>
          </p:txBody>
        </p:sp>
        <p:pic>
          <p:nvPicPr>
            <p:cNvPr id="36867" name="Picture 3"/>
            <p:cNvPicPr>
              <a:picLocks noChangeAspect="1" noChangeArrowheads="1"/>
            </p:cNvPicPr>
            <p:nvPr/>
          </p:nvPicPr>
          <p:blipFill>
            <a:blip r:embed="rId6">
              <a:clrChange>
                <a:clrFrom>
                  <a:srgbClr val="FFFDFF"/>
                </a:clrFrom>
                <a:clrTo>
                  <a:srgbClr val="FFFDFF">
                    <a:alpha val="0"/>
                  </a:srgbClr>
                </a:clrTo>
              </a:clrChange>
            </a:blip>
            <a:srcRect/>
            <a:stretch>
              <a:fillRect/>
            </a:stretch>
          </p:blipFill>
          <p:spPr bwMode="auto">
            <a:xfrm>
              <a:off x="4019546" y="2285992"/>
              <a:ext cx="1095375" cy="89535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 </a:t>
            </a:r>
            <a:endParaRPr lang="de-DE" sz="1800" dirty="0"/>
          </a:p>
        </p:txBody>
      </p:sp>
      <p:sp>
        <p:nvSpPr>
          <p:cNvPr id="7" name="Textfeld 6"/>
          <p:cNvSpPr txBox="1"/>
          <p:nvPr/>
        </p:nvSpPr>
        <p:spPr>
          <a:xfrm>
            <a:off x="214282" y="3312467"/>
            <a:ext cx="8929718" cy="523220"/>
          </a:xfrm>
          <a:prstGeom prst="rect">
            <a:avLst/>
          </a:prstGeom>
          <a:noFill/>
        </p:spPr>
        <p:txBody>
          <a:bodyPr wrap="square" rtlCol="0" anchor="ctr" anchorCtr="0">
            <a:spAutoFit/>
          </a:bodyPr>
          <a:lstStyle/>
          <a:p>
            <a:pPr algn="ctr"/>
            <a:r>
              <a:rPr lang="de-DE" sz="1400" b="1" dirty="0" smtClean="0">
                <a:solidFill>
                  <a:schemeClr val="tx2">
                    <a:lumMod val="75000"/>
                  </a:schemeClr>
                </a:solidFill>
              </a:rPr>
              <a:t>Der festgelegte Bereitstellungsraum muss der Feuerwehreinsatz- und Rettungsleitstelle für die nachrückenden Kräfte mitgeteilt werden</a:t>
            </a:r>
          </a:p>
        </p:txBody>
      </p:sp>
      <p:sp>
        <p:nvSpPr>
          <p:cNvPr id="8" name="Rechteck 7"/>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6: Festlegen eines Bereitstellungsraumes</a:t>
            </a:r>
          </a:p>
        </p:txBody>
      </p:sp>
      <p:grpSp>
        <p:nvGrpSpPr>
          <p:cNvPr id="18" name="Gruppieren 17"/>
          <p:cNvGrpSpPr/>
          <p:nvPr/>
        </p:nvGrpSpPr>
        <p:grpSpPr>
          <a:xfrm>
            <a:off x="785786" y="3929066"/>
            <a:ext cx="8358246" cy="2559736"/>
            <a:chOff x="785786" y="3929066"/>
            <a:chExt cx="8358246" cy="2559736"/>
          </a:xfrm>
        </p:grpSpPr>
        <p:sp>
          <p:nvSpPr>
            <p:cNvPr id="6" name="Textfeld 5"/>
            <p:cNvSpPr txBox="1"/>
            <p:nvPr/>
          </p:nvSpPr>
          <p:spPr>
            <a:xfrm>
              <a:off x="3929058" y="4127962"/>
              <a:ext cx="5214974" cy="2246769"/>
            </a:xfrm>
            <a:prstGeom prst="rect">
              <a:avLst/>
            </a:prstGeom>
            <a:noFill/>
          </p:spPr>
          <p:txBody>
            <a:bodyPr wrap="square" rtlCol="0" anchor="ctr" anchorCtr="0">
              <a:spAutoFit/>
            </a:bodyPr>
            <a:lstStyle/>
            <a:p>
              <a:pPr>
                <a:spcBef>
                  <a:spcPts val="600"/>
                </a:spcBef>
              </a:pPr>
              <a:r>
                <a:rPr lang="de-DE" sz="1200" b="1" dirty="0" smtClean="0">
                  <a:solidFill>
                    <a:schemeClr val="tx2">
                      <a:lumMod val="75000"/>
                    </a:schemeClr>
                  </a:solidFill>
                </a:rPr>
                <a:t>Anforderungen an einen Bereitstellungraum</a:t>
              </a:r>
            </a:p>
            <a:p>
              <a:pPr marL="538163" indent="-363538">
                <a:spcBef>
                  <a:spcPts val="600"/>
                </a:spcBef>
                <a:buFont typeface="Arial" pitchFamily="34" charset="0"/>
                <a:buChar char="•"/>
              </a:pPr>
              <a:r>
                <a:rPr lang="de-DE" sz="1200" dirty="0" smtClean="0">
                  <a:solidFill>
                    <a:schemeClr val="tx2">
                      <a:lumMod val="75000"/>
                    </a:schemeClr>
                  </a:solidFill>
                </a:rPr>
                <a:t>muss über eine ausreichende Aufstellfläche verfügen, die sich im öffentlichen Straßennetz befinden kann</a:t>
              </a:r>
            </a:p>
            <a:p>
              <a:pPr marL="538163" indent="-363538">
                <a:spcBef>
                  <a:spcPts val="600"/>
                </a:spcBef>
                <a:buFont typeface="Arial" pitchFamily="34" charset="0"/>
                <a:buChar char="•"/>
              </a:pPr>
              <a:r>
                <a:rPr lang="de-DE" sz="1200" dirty="0" smtClean="0">
                  <a:solidFill>
                    <a:schemeClr val="tx2">
                      <a:lumMod val="75000"/>
                    </a:schemeClr>
                  </a:solidFill>
                </a:rPr>
                <a:t>Zu- und Abfahrtswege müssen den Anforderungen entsprechen und allgemein bekannt sein</a:t>
              </a:r>
            </a:p>
            <a:p>
              <a:pPr marL="538163" indent="-363538">
                <a:spcBef>
                  <a:spcPts val="600"/>
                </a:spcBef>
                <a:buFont typeface="Arial" pitchFamily="34" charset="0"/>
                <a:buChar char="•"/>
              </a:pPr>
              <a:r>
                <a:rPr lang="de-DE" sz="1200" dirty="0" smtClean="0">
                  <a:solidFill>
                    <a:schemeClr val="tx2">
                      <a:lumMod val="75000"/>
                    </a:schemeClr>
                  </a:solidFill>
                </a:rPr>
                <a:t>die Einsatzstelle muss für jedes Einsatzfahrzeug erreichbar sein</a:t>
              </a:r>
            </a:p>
            <a:p>
              <a:pPr marL="538163" indent="-363538">
                <a:spcBef>
                  <a:spcPts val="600"/>
                </a:spcBef>
                <a:buFont typeface="Arial" pitchFamily="34" charset="0"/>
                <a:buChar char="•"/>
              </a:pPr>
              <a:r>
                <a:rPr lang="de-DE" sz="1200" dirty="0" smtClean="0">
                  <a:solidFill>
                    <a:schemeClr val="tx2">
                      <a:lumMod val="75000"/>
                    </a:schemeClr>
                  </a:solidFill>
                </a:rPr>
                <a:t>nach Weisung durch die Einsatzleitung koordiniert ein Einsatzabschnittleiter das Zuführen der Einsatzfahrzeuge zur Einsatzstelle</a:t>
              </a:r>
            </a:p>
          </p:txBody>
        </p:sp>
        <p:pic>
          <p:nvPicPr>
            <p:cNvPr id="35843" name="Picture 3"/>
            <p:cNvPicPr>
              <a:picLocks noChangeAspect="1" noChangeArrowheads="1"/>
            </p:cNvPicPr>
            <p:nvPr/>
          </p:nvPicPr>
          <p:blipFill>
            <a:blip r:embed="rId2"/>
            <a:srcRect/>
            <a:stretch>
              <a:fillRect/>
            </a:stretch>
          </p:blipFill>
          <p:spPr bwMode="auto">
            <a:xfrm>
              <a:off x="785786" y="3929066"/>
              <a:ext cx="3071834" cy="2559736"/>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nvGrpSpPr>
            <p:cNvPr id="13" name="Gruppieren 12"/>
            <p:cNvGrpSpPr/>
            <p:nvPr/>
          </p:nvGrpSpPr>
          <p:grpSpPr>
            <a:xfrm>
              <a:off x="785786" y="3929066"/>
              <a:ext cx="2143140" cy="1785950"/>
              <a:chOff x="785786" y="3929066"/>
              <a:chExt cx="2143140" cy="1785950"/>
            </a:xfrm>
          </p:grpSpPr>
          <p:sp>
            <p:nvSpPr>
              <p:cNvPr id="11" name="Ellipse 10"/>
              <p:cNvSpPr/>
              <p:nvPr/>
            </p:nvSpPr>
            <p:spPr bwMode="auto">
              <a:xfrm>
                <a:off x="2085958" y="5429264"/>
                <a:ext cx="357190" cy="285752"/>
              </a:xfrm>
              <a:prstGeom prst="ellipse">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endParaRPr kumimoji="0" lang="de-DE" sz="1200" b="0" i="0" u="none" strike="noStrike" cap="none" normalizeH="0" baseline="0" dirty="0" smtClean="0">
                  <a:ln>
                    <a:noFill/>
                  </a:ln>
                  <a:solidFill>
                    <a:schemeClr val="tx1"/>
                  </a:solidFill>
                  <a:effectLst/>
                  <a:latin typeface="Arial" charset="0"/>
                </a:endParaRPr>
              </a:p>
            </p:txBody>
          </p:sp>
          <p:sp>
            <p:nvSpPr>
              <p:cNvPr id="12" name="Rechteck 11"/>
              <p:cNvSpPr/>
              <p:nvPr/>
            </p:nvSpPr>
            <p:spPr bwMode="auto">
              <a:xfrm>
                <a:off x="785786" y="3929066"/>
                <a:ext cx="2143140" cy="857256"/>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sz="1200" b="1" i="0" u="none" strike="noStrike" cap="none" normalizeH="0" baseline="0" dirty="0" smtClean="0">
                    <a:ln>
                      <a:noFill/>
                    </a:ln>
                    <a:solidFill>
                      <a:schemeClr val="bg1"/>
                    </a:solidFill>
                    <a:effectLst/>
                    <a:latin typeface="Arial" charset="0"/>
                  </a:rPr>
                  <a:t>Bereitstellungsraum:</a:t>
                </a:r>
              </a:p>
              <a:p>
                <a:pPr marL="0" marR="0" indent="0" algn="ctr" defTabSz="914400" rtl="0" eaLnBrk="0" fontAlgn="base" latinLnBrk="0" hangingPunct="0">
                  <a:buClrTx/>
                  <a:buSzTx/>
                  <a:buFontTx/>
                  <a:buNone/>
                  <a:tabLst/>
                </a:pPr>
                <a:r>
                  <a:rPr lang="de-DE" sz="1200" b="1" dirty="0" smtClean="0">
                    <a:solidFill>
                      <a:schemeClr val="bg1"/>
                    </a:solidFill>
                    <a:latin typeface="Arial" charset="0"/>
                  </a:rPr>
                  <a:t>Ortseingang Handewitt Anfahrt aus Richtung </a:t>
                </a:r>
                <a:r>
                  <a:rPr lang="de-DE" sz="1200" b="1" dirty="0" err="1" smtClean="0">
                    <a:solidFill>
                      <a:schemeClr val="bg1"/>
                    </a:solidFill>
                    <a:latin typeface="Arial" charset="0"/>
                  </a:rPr>
                  <a:t>Schafflund</a:t>
                </a:r>
                <a:endParaRPr kumimoji="0" lang="de-DE" sz="1200" b="1" i="0" u="none" strike="noStrike" cap="none" normalizeH="0" baseline="0" dirty="0" smtClean="0">
                  <a:ln>
                    <a:noFill/>
                  </a:ln>
                  <a:solidFill>
                    <a:schemeClr val="bg1"/>
                  </a:solidFill>
                  <a:effectLst/>
                  <a:latin typeface="Arial" charset="0"/>
                </a:endParaRPr>
              </a:p>
            </p:txBody>
          </p:sp>
        </p:grpSp>
      </p:grpSp>
      <p:grpSp>
        <p:nvGrpSpPr>
          <p:cNvPr id="17" name="Gruppieren 16"/>
          <p:cNvGrpSpPr/>
          <p:nvPr/>
        </p:nvGrpSpPr>
        <p:grpSpPr>
          <a:xfrm>
            <a:off x="138081" y="1091028"/>
            <a:ext cx="8077257" cy="2246769"/>
            <a:chOff x="138081" y="1091028"/>
            <a:chExt cx="8077257" cy="2246769"/>
          </a:xfrm>
        </p:grpSpPr>
        <p:sp>
          <p:nvSpPr>
            <p:cNvPr id="5" name="Textfeld 4"/>
            <p:cNvSpPr txBox="1"/>
            <p:nvPr/>
          </p:nvSpPr>
          <p:spPr>
            <a:xfrm>
              <a:off x="138081" y="1091028"/>
              <a:ext cx="4500594" cy="2246769"/>
            </a:xfrm>
            <a:prstGeom prst="rect">
              <a:avLst/>
            </a:prstGeom>
            <a:noFill/>
          </p:spPr>
          <p:txBody>
            <a:bodyPr wrap="square" rtlCol="0" anchor="ctr" anchorCtr="0">
              <a:spAutoFit/>
            </a:bodyPr>
            <a:lstStyle/>
            <a:p>
              <a:pPr>
                <a:spcBef>
                  <a:spcPts val="600"/>
                </a:spcBef>
              </a:pPr>
              <a:r>
                <a:rPr lang="de-DE" sz="1200" b="1" dirty="0" smtClean="0">
                  <a:solidFill>
                    <a:schemeClr val="tx2">
                      <a:lumMod val="75000"/>
                    </a:schemeClr>
                  </a:solidFill>
                </a:rPr>
                <a:t>Das Festlegen eines Bereitstellungsraumes gehört zur Einsatzstellenorganisation, um</a:t>
              </a:r>
            </a:p>
            <a:p>
              <a:pPr marL="538163" indent="-363538">
                <a:spcBef>
                  <a:spcPts val="600"/>
                </a:spcBef>
                <a:buFont typeface="Arial" pitchFamily="34" charset="0"/>
                <a:buChar char="•"/>
              </a:pPr>
              <a:r>
                <a:rPr lang="de-DE" sz="1200" dirty="0" smtClean="0">
                  <a:solidFill>
                    <a:schemeClr val="tx2">
                      <a:lumMod val="75000"/>
                    </a:schemeClr>
                  </a:solidFill>
                </a:rPr>
                <a:t>das Zustellen der Einsatzstelle mit Löschfahrzeugen zu verhindern</a:t>
              </a:r>
            </a:p>
            <a:p>
              <a:pPr marL="538163" indent="-363538">
                <a:spcBef>
                  <a:spcPts val="600"/>
                </a:spcBef>
                <a:buFont typeface="Arial" pitchFamily="34" charset="0"/>
                <a:buChar char="•"/>
              </a:pPr>
              <a:r>
                <a:rPr lang="de-DE" sz="1200" dirty="0" smtClean="0">
                  <a:solidFill>
                    <a:schemeClr val="tx2">
                      <a:lumMod val="75000"/>
                    </a:schemeClr>
                  </a:solidFill>
                </a:rPr>
                <a:t>nachrückende Einsatzkräfte taktisch sinnvoll einsetzen zu können</a:t>
              </a:r>
            </a:p>
            <a:p>
              <a:pPr marL="538163" indent="-363538">
                <a:spcBef>
                  <a:spcPts val="600"/>
                </a:spcBef>
                <a:buFont typeface="Arial" pitchFamily="34" charset="0"/>
                <a:buChar char="•"/>
              </a:pPr>
              <a:r>
                <a:rPr lang="de-DE" sz="1200" dirty="0" smtClean="0">
                  <a:solidFill>
                    <a:schemeClr val="tx2">
                      <a:lumMod val="75000"/>
                    </a:schemeClr>
                  </a:solidFill>
                </a:rPr>
                <a:t>die freie Zu- und Abfahrt von Rettungsfahrzeugen sicherzustellen</a:t>
              </a:r>
            </a:p>
            <a:p>
              <a:pPr marL="538163" indent="-363538">
                <a:spcBef>
                  <a:spcPts val="600"/>
                </a:spcBef>
                <a:buFont typeface="Arial" pitchFamily="34" charset="0"/>
                <a:buChar char="•"/>
              </a:pPr>
              <a:r>
                <a:rPr lang="de-DE" sz="1200" dirty="0" smtClean="0">
                  <a:solidFill>
                    <a:schemeClr val="tx2">
                      <a:lumMod val="75000"/>
                    </a:schemeClr>
                  </a:solidFill>
                </a:rPr>
                <a:t>die Aufstellfläche für Hubrettungsfahrzeuge freizuhalten</a:t>
              </a:r>
            </a:p>
          </p:txBody>
        </p:sp>
        <p:pic>
          <p:nvPicPr>
            <p:cNvPr id="1026" name="Picture 2"/>
            <p:cNvPicPr>
              <a:picLocks noChangeAspect="1" noChangeArrowheads="1"/>
            </p:cNvPicPr>
            <p:nvPr/>
          </p:nvPicPr>
          <p:blipFill>
            <a:blip r:embed="rId3" cstate="print"/>
            <a:srcRect/>
            <a:stretch>
              <a:fillRect/>
            </a:stretch>
          </p:blipFill>
          <p:spPr bwMode="auto">
            <a:xfrm>
              <a:off x="5500694" y="1142984"/>
              <a:ext cx="2714644" cy="203259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
        <p:nvSpPr>
          <p:cNvPr id="15" name="Abgerundetes Rechteck 14"/>
          <p:cNvSpPr/>
          <p:nvPr/>
        </p:nvSpPr>
        <p:spPr bwMode="auto">
          <a:xfrm rot="19547457">
            <a:off x="2395440" y="3282253"/>
            <a:ext cx="6991918" cy="1285884"/>
          </a:xfrm>
          <a:prstGeom prst="round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kumimoji="0" lang="de-DE" b="1" i="0" u="none" strike="noStrike" cap="none" normalizeH="0" baseline="0" dirty="0" smtClean="0">
                <a:ln>
                  <a:noFill/>
                </a:ln>
                <a:solidFill>
                  <a:schemeClr val="bg1"/>
                </a:solidFill>
                <a:effectLst/>
                <a:latin typeface="Verdana" pitchFamily="34" charset="0"/>
                <a:ea typeface="Verdana" pitchFamily="34" charset="0"/>
                <a:cs typeface="Verdana" pitchFamily="34" charset="0"/>
              </a:rPr>
              <a:t>Mindestanforderung ist, die Zu- und Abfahrtswege zu und von der Einsatzstelle freizuhalten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sp>
        <p:nvSpPr>
          <p:cNvPr id="4" name="Text Box 37"/>
          <p:cNvSpPr txBox="1">
            <a:spLocks noChangeArrowheads="1"/>
          </p:cNvSpPr>
          <p:nvPr/>
        </p:nvSpPr>
        <p:spPr bwMode="auto">
          <a:xfrm>
            <a:off x="5060949" y="2677628"/>
            <a:ext cx="184150" cy="519112"/>
          </a:xfrm>
          <a:prstGeom prst="rect">
            <a:avLst/>
          </a:prstGeom>
          <a:noFill/>
          <a:ln w="12700">
            <a:noFill/>
            <a:miter lim="800000"/>
            <a:headEnd/>
            <a:tailEnd/>
          </a:ln>
          <a:effectLst/>
        </p:spPr>
        <p:txBody>
          <a:bodyPr wrap="none">
            <a:spAutoFit/>
          </a:bodyPr>
          <a:lstStyle/>
          <a:p>
            <a:endParaRPr lang="de-DE" sz="2800"/>
          </a:p>
        </p:txBody>
      </p:sp>
      <p:grpSp>
        <p:nvGrpSpPr>
          <p:cNvPr id="10" name="Gruppieren 9"/>
          <p:cNvGrpSpPr/>
          <p:nvPr/>
        </p:nvGrpSpPr>
        <p:grpSpPr>
          <a:xfrm>
            <a:off x="642910" y="964704"/>
            <a:ext cx="7867974" cy="5040954"/>
            <a:chOff x="642910" y="964704"/>
            <a:chExt cx="7867974" cy="5040954"/>
          </a:xfrm>
        </p:grpSpPr>
        <p:graphicFrame>
          <p:nvGraphicFramePr>
            <p:cNvPr id="5" name="Group 63"/>
            <p:cNvGraphicFramePr>
              <a:graphicFrameLocks/>
            </p:cNvGraphicFramePr>
            <p:nvPr/>
          </p:nvGraphicFramePr>
          <p:xfrm>
            <a:off x="650874" y="2031515"/>
            <a:ext cx="7777163" cy="3584259"/>
          </p:xfrm>
          <a:graphic>
            <a:graphicData uri="http://schemas.openxmlformats.org/drawingml/2006/table">
              <a:tbl>
                <a:tblPr/>
                <a:tblGrid>
                  <a:gridCol w="3889375"/>
                  <a:gridCol w="3887788"/>
                </a:tblGrid>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Einsatzstichwort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Wohnungsbrand,</a:t>
                        </a:r>
                      </a:p>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Menschenleben in Gefahr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Einsatzort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Handewitt, Hauptstraße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Einsatzstärke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0/6/</a:t>
                        </a:r>
                        <a:r>
                          <a:rPr kumimoji="0" lang="de-DE" sz="1800" b="1" i="0" u="sng" strike="noStrike" cap="none" normalizeH="0" baseline="0" dirty="0" smtClean="0">
                            <a:ln>
                              <a:noFill/>
                            </a:ln>
                            <a:solidFill>
                              <a:schemeClr val="accent6"/>
                            </a:solidFill>
                            <a:effectLst/>
                            <a:latin typeface="+mn-lt"/>
                          </a:rPr>
                          <a:t>6</a:t>
                        </a:r>
                      </a:p>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kein ausgebildeter Einheitsführer</a:t>
                        </a:r>
                      </a:p>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3 Atemschutzgeräteträger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Bereitstellungsraum für nachrückende Kräfte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B 199 aus Richtung </a:t>
                        </a:r>
                        <a:r>
                          <a:rPr kumimoji="0" lang="de-DE" sz="1800" b="0" i="0" u="none" strike="noStrike" cap="none" normalizeH="0" baseline="0" dirty="0" err="1" smtClean="0">
                            <a:ln>
                              <a:noFill/>
                            </a:ln>
                            <a:solidFill>
                              <a:schemeClr val="accent6"/>
                            </a:solidFill>
                            <a:effectLst/>
                            <a:latin typeface="+mn-lt"/>
                          </a:rPr>
                          <a:t>Schafflund</a:t>
                        </a:r>
                        <a:r>
                          <a:rPr kumimoji="0" lang="de-DE" sz="1800" b="0" i="0" u="none" strike="noStrike" cap="none" normalizeH="0" baseline="0" dirty="0" smtClean="0">
                            <a:ln>
                              <a:noFill/>
                            </a:ln>
                            <a:solidFill>
                              <a:schemeClr val="accent6"/>
                            </a:solidFill>
                            <a:effectLst/>
                            <a:latin typeface="+mn-lt"/>
                          </a:rPr>
                          <a:t>, Ortseingangsschild Handewitt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69"/>
            <p:cNvSpPr txBox="1">
              <a:spLocks noChangeArrowheads="1"/>
            </p:cNvSpPr>
            <p:nvPr/>
          </p:nvSpPr>
          <p:spPr bwMode="auto">
            <a:xfrm>
              <a:off x="1571604" y="964704"/>
              <a:ext cx="5976938" cy="369332"/>
            </a:xfrm>
            <a:prstGeom prst="rect">
              <a:avLst/>
            </a:prstGeom>
            <a:noFill/>
            <a:ln w="12700">
              <a:noFill/>
              <a:miter lim="800000"/>
              <a:headEnd/>
              <a:tailEnd/>
            </a:ln>
            <a:effectLst/>
          </p:spPr>
          <p:txBody>
            <a:bodyPr>
              <a:spAutoFit/>
            </a:bodyPr>
            <a:lstStyle/>
            <a:p>
              <a:pPr algn="ctr"/>
              <a:r>
                <a:rPr lang="de-DE" dirty="0">
                  <a:solidFill>
                    <a:schemeClr val="bg2"/>
                  </a:solidFill>
                </a:rPr>
                <a:t>Leitstelle </a:t>
              </a:r>
              <a:r>
                <a:rPr lang="de-DE" dirty="0" smtClean="0">
                  <a:solidFill>
                    <a:schemeClr val="bg2"/>
                  </a:solidFill>
                </a:rPr>
                <a:t>NORD </a:t>
              </a:r>
              <a:r>
                <a:rPr lang="de-DE" dirty="0">
                  <a:solidFill>
                    <a:schemeClr val="bg2"/>
                  </a:solidFill>
                </a:rPr>
                <a:t>von Florian </a:t>
              </a:r>
              <a:r>
                <a:rPr lang="de-DE" dirty="0" smtClean="0">
                  <a:solidFill>
                    <a:schemeClr val="bg2"/>
                  </a:solidFill>
                </a:rPr>
                <a:t>14/23/1          </a:t>
              </a:r>
              <a:endParaRPr lang="de-DE" dirty="0">
                <a:solidFill>
                  <a:schemeClr val="bg2"/>
                </a:solidFill>
              </a:endParaRPr>
            </a:p>
          </p:txBody>
        </p:sp>
        <p:sp>
          <p:nvSpPr>
            <p:cNvPr id="7" name="Text Box 70"/>
            <p:cNvSpPr txBox="1">
              <a:spLocks noChangeArrowheads="1"/>
            </p:cNvSpPr>
            <p:nvPr/>
          </p:nvSpPr>
          <p:spPr bwMode="auto">
            <a:xfrm>
              <a:off x="6134396" y="5636326"/>
              <a:ext cx="2376488" cy="369332"/>
            </a:xfrm>
            <a:prstGeom prst="rect">
              <a:avLst/>
            </a:prstGeom>
            <a:noFill/>
            <a:ln w="12700">
              <a:noFill/>
              <a:miter lim="800000"/>
              <a:headEnd/>
              <a:tailEnd/>
            </a:ln>
            <a:effectLst/>
          </p:spPr>
          <p:txBody>
            <a:bodyPr>
              <a:spAutoFit/>
            </a:bodyPr>
            <a:lstStyle/>
            <a:p>
              <a:pPr algn="r">
                <a:spcBef>
                  <a:spcPct val="50000"/>
                </a:spcBef>
              </a:pPr>
              <a:r>
                <a:rPr lang="de-DE" dirty="0">
                  <a:solidFill>
                    <a:schemeClr val="bg2"/>
                  </a:solidFill>
                </a:rPr>
                <a:t>kommen</a:t>
              </a:r>
            </a:p>
          </p:txBody>
        </p:sp>
        <p:sp>
          <p:nvSpPr>
            <p:cNvPr id="8" name="Text Box 71"/>
            <p:cNvSpPr txBox="1">
              <a:spLocks noChangeArrowheads="1"/>
            </p:cNvSpPr>
            <p:nvPr/>
          </p:nvSpPr>
          <p:spPr bwMode="auto">
            <a:xfrm>
              <a:off x="642910" y="1536208"/>
              <a:ext cx="3324248" cy="369332"/>
            </a:xfrm>
            <a:prstGeom prst="rect">
              <a:avLst/>
            </a:prstGeom>
            <a:noFill/>
            <a:ln w="12700">
              <a:noFill/>
              <a:miter lim="800000"/>
              <a:headEnd/>
              <a:tailEnd/>
            </a:ln>
            <a:effectLst/>
          </p:spPr>
          <p:txBody>
            <a:bodyPr wrap="square">
              <a:spAutoFit/>
            </a:bodyPr>
            <a:lstStyle/>
            <a:p>
              <a:pPr>
                <a:spcBef>
                  <a:spcPct val="50000"/>
                </a:spcBef>
              </a:pPr>
              <a:r>
                <a:rPr lang="de-DE" dirty="0" smtClean="0">
                  <a:solidFill>
                    <a:schemeClr val="bg2"/>
                  </a:solidFill>
                </a:rPr>
                <a:t>Florian 14/23/1 rückt aus</a:t>
              </a:r>
              <a:endParaRPr lang="de-DE" dirty="0">
                <a:solidFill>
                  <a:schemeClr val="bg2"/>
                </a:solidFill>
              </a:endParaRPr>
            </a:p>
          </p:txBody>
        </p:sp>
      </p:grpSp>
      <p:sp>
        <p:nvSpPr>
          <p:cNvPr id="9" name="Rechteck 8"/>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7: Ausrückmeldung</a:t>
            </a:r>
            <a:r>
              <a:rPr kumimoji="0" lang="de-DE" sz="1600" b="1" i="0" u="none" strike="noStrike" cap="none" normalizeH="0" dirty="0" smtClean="0">
                <a:ln>
                  <a:noFill/>
                </a:ln>
                <a:solidFill>
                  <a:schemeClr val="bg1"/>
                </a:solidFill>
                <a:effectLst/>
                <a:latin typeface="Arial" charset="0"/>
              </a:rPr>
              <a:t> an die Feuerwehreinsatz- und Rettungsleitstelle</a:t>
            </a:r>
            <a:endParaRPr kumimoji="0" lang="de-DE" sz="16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Ausbildungsorganisation</a:t>
            </a:r>
            <a:endParaRPr lang="de-DE" sz="1800" dirty="0"/>
          </a:p>
        </p:txBody>
      </p:sp>
      <p:graphicFrame>
        <p:nvGraphicFramePr>
          <p:cNvPr id="3" name="Group 46"/>
          <p:cNvGraphicFramePr>
            <a:graphicFrameLocks noGrp="1"/>
          </p:cNvGraphicFramePr>
          <p:nvPr/>
        </p:nvGraphicFramePr>
        <p:xfrm>
          <a:off x="1053152" y="1746886"/>
          <a:ext cx="7010400" cy="3405188"/>
        </p:xfrm>
        <a:graphic>
          <a:graphicData uri="http://schemas.openxmlformats.org/drawingml/2006/table">
            <a:tbl>
              <a:tblPr/>
              <a:tblGrid>
                <a:gridCol w="3505200"/>
                <a:gridCol w="3505200"/>
              </a:tblGrid>
              <a:tr h="433388">
                <a:tc gridSpan="2">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rPr>
                        <a:t>Thema: Leitfaden zur Einsatzführung in Ausnahmefällen</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de-DE"/>
                    </a:p>
                  </a:txBody>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1" i="0" u="none" strike="noStrike" cap="none" normalizeH="0" baseline="0" smtClean="0">
                          <a:ln>
                            <a:noFill/>
                          </a:ln>
                          <a:solidFill>
                            <a:schemeClr val="bg1"/>
                          </a:solidFill>
                          <a:effectLst/>
                          <a:latin typeface="Arial" charset="0"/>
                        </a:rPr>
                        <a:t>Theoretische Ausbildung</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rPr>
                        <a:t>Praktisches Training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defRPr/>
                      </a:pPr>
                      <a:r>
                        <a:rPr lang="de-DE" sz="1600" dirty="0" smtClean="0">
                          <a:latin typeface="+mn-lt"/>
                        </a:rPr>
                        <a:t>Zielsetzung und Grenzen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endParaRPr kumimoji="0" lang="de-DE"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defRPr/>
                      </a:pPr>
                      <a:r>
                        <a:rPr lang="de-DE" sz="1600" dirty="0" smtClean="0">
                          <a:latin typeface="+mn-lt"/>
                        </a:rPr>
                        <a:t>Eintreffen im Feuerwehrhaus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endParaRPr kumimoji="0" lang="de-DE"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0" i="0" u="none" strike="noStrike" cap="none" normalizeH="0" baseline="0" dirty="0" smtClean="0">
                          <a:ln>
                            <a:noFill/>
                          </a:ln>
                          <a:solidFill>
                            <a:schemeClr val="tx1"/>
                          </a:solidFill>
                          <a:effectLst/>
                          <a:latin typeface="+mn-lt"/>
                        </a:rPr>
                        <a:t>Anfahrt zur Einsatzstelle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0" i="0" u="none" strike="noStrike" cap="none" normalizeH="0" baseline="0" dirty="0" smtClean="0">
                          <a:ln>
                            <a:noFill/>
                          </a:ln>
                          <a:solidFill>
                            <a:schemeClr val="tx1"/>
                          </a:solidFill>
                          <a:effectLst/>
                          <a:latin typeface="+mn-lt"/>
                        </a:rPr>
                        <a:t>Einsatzstellenorganisation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endParaRPr kumimoji="0" lang="de-DE"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81000">
                <a:tc>
                  <a:txBody>
                    <a:bodyPr/>
                    <a:lstStyle/>
                    <a:p>
                      <a:pPr marL="0" marR="0" lvl="0" indent="0" algn="l" defTabSz="914400" rtl="0" eaLnBrk="0" fontAlgn="base" latinLnBrk="0" hangingPunct="0">
                        <a:lnSpc>
                          <a:spcPct val="100000"/>
                        </a:lnSpc>
                        <a:spcBef>
                          <a:spcPct val="20000"/>
                        </a:spcBef>
                        <a:spcAft>
                          <a:spcPct val="20000"/>
                        </a:spcAft>
                        <a:buClr>
                          <a:schemeClr val="tx2"/>
                        </a:buClr>
                        <a:buSzTx/>
                        <a:buFont typeface="Wingdings" pitchFamily="2" charset="2"/>
                        <a:buNone/>
                        <a:tabLst/>
                      </a:pPr>
                      <a:endParaRPr kumimoji="0" lang="de-DE" sz="1600" b="0"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tx2"/>
                        </a:buClr>
                        <a:buSzTx/>
                        <a:buFont typeface="Wingdings" pitchFamily="2" charset="2"/>
                        <a:buNone/>
                        <a:tabLst/>
                      </a:pPr>
                      <a:r>
                        <a:rPr kumimoji="0" lang="de-DE" sz="1600" b="0" i="0" u="none" strike="noStrike" cap="none" normalizeH="0" baseline="0" dirty="0" smtClean="0">
                          <a:ln>
                            <a:noFill/>
                          </a:ln>
                          <a:solidFill>
                            <a:schemeClr val="tx1"/>
                          </a:solidFill>
                          <a:effectLst/>
                          <a:latin typeface="+mn-lt"/>
                        </a:rPr>
                        <a:t>Vertiefende Informationen sind im e-</a:t>
                      </a:r>
                      <a:r>
                        <a:rPr kumimoji="0" lang="de-DE" sz="1600" b="0" i="0" u="none" strike="noStrike" cap="none" normalizeH="0" baseline="0" dirty="0" err="1" smtClean="0">
                          <a:ln>
                            <a:noFill/>
                          </a:ln>
                          <a:solidFill>
                            <a:schemeClr val="tx1"/>
                          </a:solidFill>
                          <a:effectLst/>
                          <a:latin typeface="+mn-lt"/>
                        </a:rPr>
                        <a:t>learning</a:t>
                      </a:r>
                      <a:r>
                        <a:rPr kumimoji="0" lang="de-DE" sz="1600" b="0" i="0" u="none" strike="noStrike" cap="none" normalizeH="0" baseline="0" dirty="0" smtClean="0">
                          <a:ln>
                            <a:noFill/>
                          </a:ln>
                          <a:solidFill>
                            <a:schemeClr val="tx1"/>
                          </a:solidFill>
                          <a:effectLst/>
                          <a:latin typeface="+mn-lt"/>
                        </a:rPr>
                        <a:t>-Modul zum Führungslehrgang verfügbar (www.lfs-sh.de)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Eigenkontrolle</a:t>
            </a:r>
          </a:p>
        </p:txBody>
      </p:sp>
      <p:sp>
        <p:nvSpPr>
          <p:cNvPr id="5" name="Textfeld 4"/>
          <p:cNvSpPr txBox="1"/>
          <p:nvPr/>
        </p:nvSpPr>
        <p:spPr>
          <a:xfrm>
            <a:off x="750892" y="857232"/>
            <a:ext cx="7678760" cy="6324808"/>
          </a:xfrm>
          <a:prstGeom prst="rect">
            <a:avLst/>
          </a:prstGeom>
          <a:noFill/>
        </p:spPr>
        <p:txBody>
          <a:bodyPr wrap="square" rtlCol="0" anchor="ctr" anchorCtr="0">
            <a:spAutoFit/>
          </a:bodyPr>
          <a:lstStyle/>
          <a:p>
            <a:pPr>
              <a:spcBef>
                <a:spcPts val="600"/>
              </a:spcBef>
            </a:pPr>
            <a:r>
              <a:rPr lang="de-DE" sz="1200" b="1" dirty="0" smtClean="0"/>
              <a:t>Die Abfrage bei der Feuerwehreinsatz- und Rettungsleitstelle erfolgt, um</a:t>
            </a:r>
          </a:p>
          <a:p>
            <a:pPr marL="542925" indent="-361950">
              <a:spcBef>
                <a:spcPts val="600"/>
              </a:spcBef>
              <a:buFont typeface="Arial" pitchFamily="34" charset="0"/>
              <a:buChar char="•"/>
            </a:pPr>
            <a:r>
              <a:rPr lang="de-DE" sz="1200" dirty="0" smtClean="0"/>
              <a:t>die Schnelligkeit der Feuerwehr zu testen</a:t>
            </a:r>
          </a:p>
          <a:p>
            <a:pPr marL="542925" indent="-361950">
              <a:spcBef>
                <a:spcPts val="600"/>
              </a:spcBef>
              <a:buFont typeface="Arial" pitchFamily="34" charset="0"/>
              <a:buChar char="•"/>
            </a:pPr>
            <a:r>
              <a:rPr lang="de-DE" sz="1200" dirty="0" smtClean="0"/>
              <a:t>das Eintreffen an der Einsatzstelle zu berechnen</a:t>
            </a:r>
          </a:p>
          <a:p>
            <a:pPr marL="542925" indent="-361950">
              <a:spcBef>
                <a:spcPts val="600"/>
              </a:spcBef>
              <a:buFont typeface="Arial" pitchFamily="34" charset="0"/>
              <a:buChar char="•"/>
            </a:pPr>
            <a:r>
              <a:rPr lang="de-DE" sz="1200" dirty="0" smtClean="0"/>
              <a:t>das Einsatzstichwort und die Einsatzstelle zu erfahren</a:t>
            </a:r>
          </a:p>
          <a:p>
            <a:pPr marL="542925" indent="-542925">
              <a:spcBef>
                <a:spcPts val="600"/>
              </a:spcBef>
            </a:pPr>
            <a:r>
              <a:rPr lang="de-DE" sz="1200" b="1" dirty="0" smtClean="0"/>
              <a:t>Die Lage des Einsatzortes im eigenen Ausrückebereich ist wichtig, um</a:t>
            </a:r>
            <a:endParaRPr lang="de-DE" sz="1200" dirty="0" smtClean="0"/>
          </a:p>
          <a:p>
            <a:pPr marL="542925" indent="-361950">
              <a:spcBef>
                <a:spcPts val="600"/>
              </a:spcBef>
              <a:buFont typeface="Arial" pitchFamily="34" charset="0"/>
              <a:buChar char="•"/>
            </a:pPr>
            <a:r>
              <a:rPr lang="de-DE" sz="1200" dirty="0" smtClean="0"/>
              <a:t>den Anfahrtsweg zu festzulegen</a:t>
            </a:r>
          </a:p>
          <a:p>
            <a:pPr marL="542925" indent="-361950">
              <a:spcBef>
                <a:spcPts val="600"/>
              </a:spcBef>
              <a:buFont typeface="Arial" pitchFamily="34" charset="0"/>
              <a:buChar char="•"/>
            </a:pPr>
            <a:r>
              <a:rPr lang="de-DE" sz="1200" dirty="0" smtClean="0"/>
              <a:t>zu erfahren, in welcher Funktion der Einsatz erfolgt</a:t>
            </a:r>
          </a:p>
          <a:p>
            <a:pPr marL="542925" indent="-361950">
              <a:spcBef>
                <a:spcPts val="600"/>
              </a:spcBef>
              <a:buFont typeface="Arial" pitchFamily="34" charset="0"/>
              <a:buChar char="•"/>
            </a:pPr>
            <a:r>
              <a:rPr lang="de-DE" sz="1200" dirty="0" smtClean="0"/>
              <a:t>den nachrückenden Einsatzkräften die Anfahrt zu erleichtern</a:t>
            </a:r>
          </a:p>
          <a:p>
            <a:pPr marL="542925" indent="-542925">
              <a:spcBef>
                <a:spcPts val="600"/>
              </a:spcBef>
            </a:pPr>
            <a:r>
              <a:rPr lang="de-DE" sz="1200" b="1" dirty="0" smtClean="0"/>
              <a:t>Die Information für die nachrückenden Einsatzkräfte ist erforderlich, weil</a:t>
            </a:r>
          </a:p>
          <a:p>
            <a:pPr marL="542925" indent="-361950">
              <a:spcBef>
                <a:spcPts val="600"/>
              </a:spcBef>
              <a:buFont typeface="Arial" pitchFamily="34" charset="0"/>
              <a:buChar char="•"/>
            </a:pPr>
            <a:r>
              <a:rPr lang="de-DE" sz="1200" dirty="0" smtClean="0"/>
              <a:t>sonst die Einsatzstelle nicht bekannt ist</a:t>
            </a:r>
          </a:p>
          <a:p>
            <a:pPr marL="542925" indent="-361950">
              <a:spcBef>
                <a:spcPts val="600"/>
              </a:spcBef>
              <a:buFont typeface="Arial" pitchFamily="34" charset="0"/>
              <a:buChar char="•"/>
            </a:pPr>
            <a:r>
              <a:rPr lang="de-DE" sz="1200" dirty="0" smtClean="0"/>
              <a:t>die Verpflegung nicht nachgeführt werden kann</a:t>
            </a:r>
          </a:p>
          <a:p>
            <a:pPr marL="542925" indent="-361950">
              <a:spcBef>
                <a:spcPts val="600"/>
              </a:spcBef>
              <a:buFont typeface="Arial" pitchFamily="34" charset="0"/>
              <a:buChar char="•"/>
            </a:pPr>
            <a:r>
              <a:rPr lang="de-DE" sz="1200" dirty="0" smtClean="0"/>
              <a:t>sonst die Mannschaft personell nicht verstärkt werden kann</a:t>
            </a:r>
          </a:p>
          <a:p>
            <a:pPr>
              <a:spcBef>
                <a:spcPts val="600"/>
              </a:spcBef>
            </a:pPr>
            <a:r>
              <a:rPr lang="de-DE" sz="1200" b="1" dirty="0" smtClean="0"/>
              <a:t>Das Beurteilen einer einsatzfähigen Mannschaft mit den erforderlichen Funktionen ist wichtig, um</a:t>
            </a:r>
          </a:p>
          <a:p>
            <a:pPr marL="542925" indent="-361950">
              <a:spcBef>
                <a:spcPts val="600"/>
              </a:spcBef>
              <a:buFont typeface="Arial" pitchFamily="34" charset="0"/>
              <a:buChar char="•"/>
            </a:pPr>
            <a:r>
              <a:rPr lang="de-DE" sz="1200" dirty="0" smtClean="0"/>
              <a:t>frühzeitig weitere Kräfte anzufordern</a:t>
            </a:r>
          </a:p>
          <a:p>
            <a:pPr marL="542925" indent="-361950">
              <a:spcBef>
                <a:spcPts val="600"/>
              </a:spcBef>
              <a:buFont typeface="Arial" pitchFamily="34" charset="0"/>
              <a:buChar char="•"/>
            </a:pPr>
            <a:r>
              <a:rPr lang="de-DE" sz="1200" dirty="0" smtClean="0"/>
              <a:t>zu Beurteilen, ob meine Kräfte für die Anforderungen des Einsatzstichwortes ausreichen</a:t>
            </a:r>
          </a:p>
          <a:p>
            <a:pPr marL="542925" indent="-361950">
              <a:spcBef>
                <a:spcPts val="600"/>
              </a:spcBef>
              <a:buFont typeface="Arial" pitchFamily="34" charset="0"/>
              <a:buChar char="•"/>
            </a:pPr>
            <a:r>
              <a:rPr lang="de-DE" sz="1200" dirty="0" smtClean="0"/>
              <a:t>die persönliche Leistungsfähigkeit der Feuerwehr einzuschätzen</a:t>
            </a:r>
          </a:p>
          <a:p>
            <a:pPr marL="542925" indent="-542925">
              <a:spcBef>
                <a:spcPts val="600"/>
              </a:spcBef>
            </a:pPr>
            <a:r>
              <a:rPr lang="de-DE" sz="1200" b="1" dirty="0" smtClean="0"/>
              <a:t>Die vollständige persönliche Schutzausrüstung ist erforderlich, um</a:t>
            </a:r>
            <a:endParaRPr lang="de-DE" sz="1200" dirty="0" smtClean="0"/>
          </a:p>
          <a:p>
            <a:pPr marL="542925" indent="-361950">
              <a:spcBef>
                <a:spcPts val="600"/>
              </a:spcBef>
              <a:buFont typeface="Arial" pitchFamily="34" charset="0"/>
              <a:buChar char="•"/>
            </a:pPr>
            <a:r>
              <a:rPr lang="de-DE" sz="1200" dirty="0" smtClean="0"/>
              <a:t>an der Einsatzstelle einen guten Eindruck zu hinterlassen</a:t>
            </a:r>
          </a:p>
          <a:p>
            <a:pPr marL="542925" indent="-361950">
              <a:spcBef>
                <a:spcPts val="600"/>
              </a:spcBef>
              <a:buFont typeface="Arial" pitchFamily="34" charset="0"/>
              <a:buChar char="•"/>
            </a:pPr>
            <a:r>
              <a:rPr lang="de-DE" sz="1200" dirty="0" smtClean="0"/>
              <a:t>die Einsatzkräfte der eigenen Feuerwehr im Einsatz zu erkennen</a:t>
            </a:r>
          </a:p>
          <a:p>
            <a:pPr marL="542925" indent="-361950">
              <a:spcBef>
                <a:spcPts val="600"/>
              </a:spcBef>
              <a:buFont typeface="Arial" pitchFamily="34" charset="0"/>
              <a:buChar char="•"/>
            </a:pPr>
            <a:r>
              <a:rPr lang="de-DE" sz="1200" dirty="0" smtClean="0"/>
              <a:t>die Feuerwehrdienstvorschriften, die Sicherheitsbestimmungen und die Grundlagen zu Eigensicherung einzuhalten</a:t>
            </a:r>
          </a:p>
          <a:p>
            <a:pPr marL="542925" indent="-361950">
              <a:spcBef>
                <a:spcPts val="600"/>
              </a:spcBef>
              <a:buFont typeface="Arial" pitchFamily="34" charset="0"/>
              <a:buChar char="•"/>
            </a:pPr>
            <a:endParaRPr lang="de-DE" sz="1200" b="1" dirty="0" smtClean="0"/>
          </a:p>
          <a:p>
            <a:pPr marL="542925" indent="-361950">
              <a:spcBef>
                <a:spcPts val="600"/>
              </a:spcBef>
              <a:buFont typeface="Arial" pitchFamily="34" charset="0"/>
              <a:buChar char="•"/>
            </a:pPr>
            <a:endParaRPr lang="de-DE" sz="1200" b="1" dirty="0" smtClean="0"/>
          </a:p>
          <a:p>
            <a:endParaRPr lang="de-DE" sz="1200" dirty="0" smtClean="0"/>
          </a:p>
        </p:txBody>
      </p:sp>
      <p:pic>
        <p:nvPicPr>
          <p:cNvPr id="7" name="Grafik 6" descr="Richtig.gif"/>
          <p:cNvPicPr>
            <a:picLocks noChangeAspect="1"/>
          </p:cNvPicPr>
          <p:nvPr/>
        </p:nvPicPr>
        <p:blipFill>
          <a:blip r:embed="rId2"/>
          <a:stretch>
            <a:fillRect/>
          </a:stretch>
        </p:blipFill>
        <p:spPr>
          <a:xfrm>
            <a:off x="5643570" y="1643050"/>
            <a:ext cx="304782" cy="274001"/>
          </a:xfrm>
          <a:prstGeom prst="rect">
            <a:avLst/>
          </a:prstGeom>
        </p:spPr>
      </p:pic>
      <p:pic>
        <p:nvPicPr>
          <p:cNvPr id="8" name="Grafik 7" descr="Richtig.gif"/>
          <p:cNvPicPr>
            <a:picLocks noChangeAspect="1"/>
          </p:cNvPicPr>
          <p:nvPr/>
        </p:nvPicPr>
        <p:blipFill>
          <a:blip r:embed="rId2"/>
          <a:stretch>
            <a:fillRect/>
          </a:stretch>
        </p:blipFill>
        <p:spPr>
          <a:xfrm>
            <a:off x="3929058" y="2143116"/>
            <a:ext cx="304782" cy="274001"/>
          </a:xfrm>
          <a:prstGeom prst="rect">
            <a:avLst/>
          </a:prstGeom>
        </p:spPr>
      </p:pic>
      <p:pic>
        <p:nvPicPr>
          <p:cNvPr id="9" name="Grafik 8" descr="Richtig.gif"/>
          <p:cNvPicPr>
            <a:picLocks noChangeAspect="1"/>
          </p:cNvPicPr>
          <p:nvPr/>
        </p:nvPicPr>
        <p:blipFill>
          <a:blip r:embed="rId2"/>
          <a:stretch>
            <a:fillRect/>
          </a:stretch>
        </p:blipFill>
        <p:spPr>
          <a:xfrm>
            <a:off x="4495799" y="3221675"/>
            <a:ext cx="304782" cy="274001"/>
          </a:xfrm>
          <a:prstGeom prst="rect">
            <a:avLst/>
          </a:prstGeom>
        </p:spPr>
      </p:pic>
      <p:pic>
        <p:nvPicPr>
          <p:cNvPr id="11" name="Grafik 10" descr="Richtig.gif"/>
          <p:cNvPicPr>
            <a:picLocks noChangeAspect="1"/>
          </p:cNvPicPr>
          <p:nvPr/>
        </p:nvPicPr>
        <p:blipFill>
          <a:blip r:embed="rId2"/>
          <a:stretch>
            <a:fillRect/>
          </a:stretch>
        </p:blipFill>
        <p:spPr>
          <a:xfrm>
            <a:off x="8143900" y="6072206"/>
            <a:ext cx="304782" cy="274001"/>
          </a:xfrm>
          <a:prstGeom prst="rect">
            <a:avLst/>
          </a:prstGeom>
        </p:spPr>
      </p:pic>
      <p:grpSp>
        <p:nvGrpSpPr>
          <p:cNvPr id="13" name="Gruppieren 12"/>
          <p:cNvGrpSpPr/>
          <p:nvPr/>
        </p:nvGrpSpPr>
        <p:grpSpPr>
          <a:xfrm>
            <a:off x="4267218" y="4357694"/>
            <a:ext cx="4324340" cy="631191"/>
            <a:chOff x="4267218" y="4357694"/>
            <a:chExt cx="4324340" cy="631191"/>
          </a:xfrm>
        </p:grpSpPr>
        <p:pic>
          <p:nvPicPr>
            <p:cNvPr id="10" name="Grafik 9" descr="Richtig.gif"/>
            <p:cNvPicPr>
              <a:picLocks noChangeAspect="1"/>
            </p:cNvPicPr>
            <p:nvPr/>
          </p:nvPicPr>
          <p:blipFill>
            <a:blip r:embed="rId2"/>
            <a:stretch>
              <a:fillRect/>
            </a:stretch>
          </p:blipFill>
          <p:spPr>
            <a:xfrm>
              <a:off x="8286776" y="4714884"/>
              <a:ext cx="304782" cy="274001"/>
            </a:xfrm>
            <a:prstGeom prst="rect">
              <a:avLst/>
            </a:prstGeom>
          </p:spPr>
        </p:pic>
        <p:pic>
          <p:nvPicPr>
            <p:cNvPr id="12" name="Grafik 11" descr="Richtig.gif"/>
            <p:cNvPicPr>
              <a:picLocks noChangeAspect="1"/>
            </p:cNvPicPr>
            <p:nvPr/>
          </p:nvPicPr>
          <p:blipFill>
            <a:blip r:embed="rId2"/>
            <a:stretch>
              <a:fillRect/>
            </a:stretch>
          </p:blipFill>
          <p:spPr>
            <a:xfrm>
              <a:off x="4267218" y="4357694"/>
              <a:ext cx="304782" cy="274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6" end="1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18" end="1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Eigenkontrolle</a:t>
            </a:r>
          </a:p>
        </p:txBody>
      </p:sp>
      <p:sp>
        <p:nvSpPr>
          <p:cNvPr id="5" name="Textfeld 4"/>
          <p:cNvSpPr txBox="1"/>
          <p:nvPr/>
        </p:nvSpPr>
        <p:spPr>
          <a:xfrm>
            <a:off x="750892" y="857232"/>
            <a:ext cx="7678760" cy="2662267"/>
          </a:xfrm>
          <a:prstGeom prst="rect">
            <a:avLst/>
          </a:prstGeom>
          <a:noFill/>
        </p:spPr>
        <p:txBody>
          <a:bodyPr wrap="square" rtlCol="0" anchor="ctr" anchorCtr="0">
            <a:spAutoFit/>
          </a:bodyPr>
          <a:lstStyle/>
          <a:p>
            <a:pPr>
              <a:spcBef>
                <a:spcPts val="600"/>
              </a:spcBef>
            </a:pPr>
            <a:r>
              <a:rPr lang="de-DE" sz="1200" b="1" dirty="0" smtClean="0"/>
              <a:t>Das Festlegen des Bereitstellungsraumes ist notwendig, weil</a:t>
            </a:r>
          </a:p>
          <a:p>
            <a:pPr marL="531813" indent="-354013">
              <a:spcBef>
                <a:spcPts val="600"/>
              </a:spcBef>
              <a:buFont typeface="Arial" pitchFamily="34" charset="0"/>
              <a:buChar char="•"/>
            </a:pPr>
            <a:r>
              <a:rPr lang="de-DE" sz="1200" dirty="0" smtClean="0"/>
              <a:t>sonst die Zufahrtswege zur Einsatzstelle mit Einsatz- und Privatfahrzeugen blockiert werden</a:t>
            </a:r>
          </a:p>
          <a:p>
            <a:pPr marL="542925" indent="-361950">
              <a:spcBef>
                <a:spcPts val="600"/>
              </a:spcBef>
              <a:buFont typeface="Arial" pitchFamily="34" charset="0"/>
              <a:buChar char="•"/>
            </a:pPr>
            <a:r>
              <a:rPr lang="de-DE" sz="1200" dirty="0" smtClean="0"/>
              <a:t>ohne Bereitstellungsraum die Einsatzstellenorganisation nicht möglich ist</a:t>
            </a:r>
          </a:p>
          <a:p>
            <a:pPr marL="542925" indent="-361950">
              <a:spcBef>
                <a:spcPts val="600"/>
              </a:spcBef>
              <a:buFont typeface="Arial" pitchFamily="34" charset="0"/>
              <a:buChar char="•"/>
            </a:pPr>
            <a:r>
              <a:rPr lang="de-DE" sz="1200" dirty="0" smtClean="0"/>
              <a:t>der Rettungsdienst keine freien Zu- und Abfahrtsmöglichkeiten hat</a:t>
            </a:r>
          </a:p>
          <a:p>
            <a:pPr>
              <a:spcBef>
                <a:spcPts val="600"/>
              </a:spcBef>
            </a:pPr>
            <a:r>
              <a:rPr lang="de-DE" sz="1200" b="1" dirty="0" smtClean="0"/>
              <a:t>Warum ist die Ausrückmeldung an die Feuerwehreinsatz- und Rettungsleitstelle wichtig?</a:t>
            </a:r>
            <a:endParaRPr lang="de-DE" sz="1200" dirty="0" smtClean="0"/>
          </a:p>
          <a:p>
            <a:pPr marL="542925" indent="-361950">
              <a:spcBef>
                <a:spcPts val="600"/>
              </a:spcBef>
              <a:buFont typeface="Arial" pitchFamily="34" charset="0"/>
              <a:buChar char="•"/>
            </a:pPr>
            <a:r>
              <a:rPr lang="de-DE" sz="1200" dirty="0" smtClean="0"/>
              <a:t>Die Schnelligkeit der Feuerwehr ist nur so zu dokumentieren.</a:t>
            </a:r>
          </a:p>
          <a:p>
            <a:pPr marL="542925" indent="-361950">
              <a:spcBef>
                <a:spcPts val="600"/>
              </a:spcBef>
              <a:buFont typeface="Arial" pitchFamily="34" charset="0"/>
              <a:buChar char="•"/>
            </a:pPr>
            <a:r>
              <a:rPr lang="de-DE" sz="1200" dirty="0" smtClean="0"/>
              <a:t>Die Feuerwehreinsatz- und Rettungsleitstelle braucht die Ausrückmeldung, um zu wissen, dass die Feuerwehr zum Einsatz mit welcher Personalstärke ausrückt.</a:t>
            </a:r>
          </a:p>
          <a:p>
            <a:pPr marL="542925" indent="-361950">
              <a:spcBef>
                <a:spcPts val="600"/>
              </a:spcBef>
              <a:buFont typeface="Arial" pitchFamily="34" charset="0"/>
              <a:buChar char="•"/>
            </a:pPr>
            <a:r>
              <a:rPr lang="de-DE" sz="1200" dirty="0" smtClean="0"/>
              <a:t>Damit die Feuerwehreinsatz- und Rettungsleitstelle die Anfahrzeit berechnen kann.</a:t>
            </a:r>
          </a:p>
        </p:txBody>
      </p:sp>
      <p:pic>
        <p:nvPicPr>
          <p:cNvPr id="8" name="Grafik 7" descr="Richtig.gif"/>
          <p:cNvPicPr>
            <a:picLocks noChangeAspect="1"/>
          </p:cNvPicPr>
          <p:nvPr/>
        </p:nvPicPr>
        <p:blipFill>
          <a:blip r:embed="rId2"/>
          <a:stretch>
            <a:fillRect/>
          </a:stretch>
        </p:blipFill>
        <p:spPr>
          <a:xfrm>
            <a:off x="8358214" y="2857496"/>
            <a:ext cx="304782" cy="274001"/>
          </a:xfrm>
          <a:prstGeom prst="rect">
            <a:avLst/>
          </a:prstGeom>
        </p:spPr>
      </p:pic>
      <p:grpSp>
        <p:nvGrpSpPr>
          <p:cNvPr id="11" name="Gruppieren 10"/>
          <p:cNvGrpSpPr/>
          <p:nvPr/>
        </p:nvGrpSpPr>
        <p:grpSpPr>
          <a:xfrm>
            <a:off x="6643702" y="1214422"/>
            <a:ext cx="1662104" cy="916943"/>
            <a:chOff x="6643702" y="1214422"/>
            <a:chExt cx="1662104" cy="916943"/>
          </a:xfrm>
        </p:grpSpPr>
        <p:pic>
          <p:nvPicPr>
            <p:cNvPr id="6" name="Grafik 5" descr="Richtig.gif"/>
            <p:cNvPicPr>
              <a:picLocks noChangeAspect="1"/>
            </p:cNvPicPr>
            <p:nvPr/>
          </p:nvPicPr>
          <p:blipFill>
            <a:blip r:embed="rId2"/>
            <a:stretch>
              <a:fillRect/>
            </a:stretch>
          </p:blipFill>
          <p:spPr>
            <a:xfrm>
              <a:off x="8001024" y="1214422"/>
              <a:ext cx="304782" cy="274001"/>
            </a:xfrm>
            <a:prstGeom prst="rect">
              <a:avLst/>
            </a:prstGeom>
          </p:spPr>
        </p:pic>
        <p:grpSp>
          <p:nvGrpSpPr>
            <p:cNvPr id="10" name="Gruppieren 9"/>
            <p:cNvGrpSpPr/>
            <p:nvPr/>
          </p:nvGrpSpPr>
          <p:grpSpPr>
            <a:xfrm>
              <a:off x="6643702" y="1500174"/>
              <a:ext cx="733410" cy="631191"/>
              <a:chOff x="6643702" y="1500174"/>
              <a:chExt cx="733410" cy="631191"/>
            </a:xfrm>
          </p:grpSpPr>
          <p:pic>
            <p:nvPicPr>
              <p:cNvPr id="7" name="Grafik 6" descr="Richtig.gif"/>
              <p:cNvPicPr>
                <a:picLocks noChangeAspect="1"/>
              </p:cNvPicPr>
              <p:nvPr/>
            </p:nvPicPr>
            <p:blipFill>
              <a:blip r:embed="rId2"/>
              <a:stretch>
                <a:fillRect/>
              </a:stretch>
            </p:blipFill>
            <p:spPr>
              <a:xfrm>
                <a:off x="7072330" y="1500174"/>
                <a:ext cx="304782" cy="274001"/>
              </a:xfrm>
              <a:prstGeom prst="rect">
                <a:avLst/>
              </a:prstGeom>
            </p:spPr>
          </p:pic>
          <p:pic>
            <p:nvPicPr>
              <p:cNvPr id="9" name="Grafik 8" descr="Richtig.gif"/>
              <p:cNvPicPr>
                <a:picLocks noChangeAspect="1"/>
              </p:cNvPicPr>
              <p:nvPr/>
            </p:nvPicPr>
            <p:blipFill>
              <a:blip r:embed="rId2"/>
              <a:stretch>
                <a:fillRect/>
              </a:stretch>
            </p:blipFill>
            <p:spPr>
              <a:xfrm>
                <a:off x="6643702" y="1857364"/>
                <a:ext cx="304782" cy="274001"/>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Eintreffen im Feuerwehrhaus</a:t>
            </a:r>
            <a:endParaRPr lang="de-DE" sz="1800" dirty="0"/>
          </a:p>
        </p:txBody>
      </p:sp>
      <p:grpSp>
        <p:nvGrpSpPr>
          <p:cNvPr id="74" name="Gruppieren 73"/>
          <p:cNvGrpSpPr/>
          <p:nvPr/>
        </p:nvGrpSpPr>
        <p:grpSpPr>
          <a:xfrm>
            <a:off x="4255754" y="1495410"/>
            <a:ext cx="1285884" cy="710391"/>
            <a:chOff x="4255754" y="1495410"/>
            <a:chExt cx="1285884" cy="710391"/>
          </a:xfrm>
        </p:grpSpPr>
        <p:sp>
          <p:nvSpPr>
            <p:cNvPr id="4" name="Textfeld 3"/>
            <p:cNvSpPr txBox="1"/>
            <p:nvPr/>
          </p:nvSpPr>
          <p:spPr>
            <a:xfrm>
              <a:off x="4255754" y="1928802"/>
              <a:ext cx="1285884" cy="276999"/>
            </a:xfrm>
            <a:prstGeom prst="rect">
              <a:avLst/>
            </a:prstGeom>
            <a:noFill/>
          </p:spPr>
          <p:txBody>
            <a:bodyPr wrap="square" rtlCol="0" anchor="ctr" anchorCtr="0">
              <a:spAutoFit/>
            </a:bodyPr>
            <a:lstStyle/>
            <a:p>
              <a:pPr algn="ctr"/>
              <a:r>
                <a:rPr lang="de-DE" sz="1200" b="1" dirty="0" smtClean="0">
                  <a:solidFill>
                    <a:schemeClr val="tx2">
                      <a:lumMod val="75000"/>
                    </a:schemeClr>
                  </a:solidFill>
                </a:rPr>
                <a:t>Einsatzort? </a:t>
              </a:r>
            </a:p>
          </p:txBody>
        </p:sp>
        <p:cxnSp>
          <p:nvCxnSpPr>
            <p:cNvPr id="13" name="Gerade Verbindung 12"/>
            <p:cNvCxnSpPr>
              <a:stCxn id="3" idx="2"/>
              <a:endCxn id="4" idx="0"/>
            </p:cNvCxnSpPr>
            <p:nvPr/>
          </p:nvCxnSpPr>
          <p:spPr bwMode="auto">
            <a:xfrm rot="16200000" flipH="1">
              <a:off x="4679388" y="1709493"/>
              <a:ext cx="433391" cy="5225"/>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
        <p:nvSpPr>
          <p:cNvPr id="37" name="Rechteck 3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Folie 8: Zusammenfassung</a:t>
            </a:r>
            <a:endParaRPr kumimoji="0" lang="de-DE" sz="1600" b="1" i="0" u="none" strike="noStrike" cap="none" normalizeH="0" baseline="0" dirty="0" smtClean="0">
              <a:ln>
                <a:noFill/>
              </a:ln>
              <a:solidFill>
                <a:schemeClr val="bg1"/>
              </a:solidFill>
              <a:effectLst/>
              <a:latin typeface="Arial" charset="0"/>
            </a:endParaRPr>
          </a:p>
        </p:txBody>
      </p:sp>
      <p:grpSp>
        <p:nvGrpSpPr>
          <p:cNvPr id="111" name="Gruppieren 110"/>
          <p:cNvGrpSpPr/>
          <p:nvPr/>
        </p:nvGrpSpPr>
        <p:grpSpPr>
          <a:xfrm>
            <a:off x="2275292" y="871521"/>
            <a:ext cx="4225534" cy="785818"/>
            <a:chOff x="2275292" y="871521"/>
            <a:chExt cx="4225534" cy="785818"/>
          </a:xfrm>
        </p:grpSpPr>
        <p:sp>
          <p:nvSpPr>
            <p:cNvPr id="3" name="Textfeld 2"/>
            <p:cNvSpPr txBox="1"/>
            <p:nvPr/>
          </p:nvSpPr>
          <p:spPr>
            <a:xfrm>
              <a:off x="3286116" y="1033746"/>
              <a:ext cx="3214710" cy="461665"/>
            </a:xfrm>
            <a:prstGeom prst="rect">
              <a:avLst/>
            </a:prstGeom>
            <a:noFill/>
          </p:spPr>
          <p:txBody>
            <a:bodyPr wrap="square" rtlCol="0" anchor="ctr" anchorCtr="0">
              <a:spAutoFit/>
            </a:bodyPr>
            <a:lstStyle/>
            <a:p>
              <a:pPr algn="ctr"/>
              <a:r>
                <a:rPr lang="de-DE" sz="1200" b="1" dirty="0" smtClean="0">
                  <a:solidFill>
                    <a:schemeClr val="tx2">
                      <a:lumMod val="75000"/>
                    </a:schemeClr>
                  </a:solidFill>
                </a:rPr>
                <a:t>Abfrage bei der Feuerwehreinsatz- und Rettungsleitstelle?</a:t>
              </a:r>
            </a:p>
          </p:txBody>
        </p:sp>
        <p:pic>
          <p:nvPicPr>
            <p:cNvPr id="24577" name="Picture 1"/>
            <p:cNvPicPr>
              <a:picLocks noChangeAspect="1" noChangeArrowheads="1"/>
            </p:cNvPicPr>
            <p:nvPr/>
          </p:nvPicPr>
          <p:blipFill>
            <a:blip r:embed="rId2" cstate="print"/>
            <a:srcRect/>
            <a:stretch>
              <a:fillRect/>
            </a:stretch>
          </p:blipFill>
          <p:spPr bwMode="auto">
            <a:xfrm>
              <a:off x="2275292" y="871521"/>
              <a:ext cx="1047758" cy="785818"/>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17" name="Gruppieren 116"/>
          <p:cNvGrpSpPr/>
          <p:nvPr/>
        </p:nvGrpSpPr>
        <p:grpSpPr>
          <a:xfrm>
            <a:off x="5558890" y="1833552"/>
            <a:ext cx="3487710" cy="2751576"/>
            <a:chOff x="5541638" y="1833552"/>
            <a:chExt cx="3487710" cy="2751576"/>
          </a:xfrm>
        </p:grpSpPr>
        <p:grpSp>
          <p:nvGrpSpPr>
            <p:cNvPr id="80" name="Gruppieren 79"/>
            <p:cNvGrpSpPr/>
            <p:nvPr/>
          </p:nvGrpSpPr>
          <p:grpSpPr>
            <a:xfrm>
              <a:off x="5541638" y="1833552"/>
              <a:ext cx="3316642" cy="461665"/>
              <a:chOff x="5541638" y="1833552"/>
              <a:chExt cx="3316642" cy="461665"/>
            </a:xfrm>
          </p:grpSpPr>
          <p:sp>
            <p:nvSpPr>
              <p:cNvPr id="5" name="Textfeld 4"/>
              <p:cNvSpPr txBox="1"/>
              <p:nvPr/>
            </p:nvSpPr>
            <p:spPr>
              <a:xfrm>
                <a:off x="7215206" y="1833552"/>
                <a:ext cx="1643074"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nachbarschaftliche Löschhilfe</a:t>
                </a:r>
              </a:p>
            </p:txBody>
          </p:sp>
          <p:cxnSp>
            <p:nvCxnSpPr>
              <p:cNvPr id="28" name="Gerade Verbindung 27"/>
              <p:cNvCxnSpPr>
                <a:stCxn id="4" idx="3"/>
                <a:endCxn id="5" idx="1"/>
              </p:cNvCxnSpPr>
              <p:nvPr/>
            </p:nvCxnSpPr>
            <p:spPr bwMode="auto">
              <a:xfrm flipV="1">
                <a:off x="5541638" y="2064385"/>
                <a:ext cx="1673568" cy="2917"/>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pic>
          <p:nvPicPr>
            <p:cNvPr id="44" name="Picture 3"/>
            <p:cNvPicPr>
              <a:picLocks noChangeAspect="1" noChangeArrowheads="1"/>
            </p:cNvPicPr>
            <p:nvPr/>
          </p:nvPicPr>
          <p:blipFill>
            <a:blip r:embed="rId3"/>
            <a:srcRect l="56801" t="48000" r="7199" b="10399"/>
            <a:stretch>
              <a:fillRect/>
            </a:stretch>
          </p:blipFill>
          <p:spPr bwMode="auto">
            <a:xfrm>
              <a:off x="8163849" y="2285992"/>
              <a:ext cx="865499" cy="750099"/>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47" name="Picture 3"/>
            <p:cNvPicPr>
              <a:picLocks noChangeAspect="1" noChangeArrowheads="1"/>
            </p:cNvPicPr>
            <p:nvPr/>
          </p:nvPicPr>
          <p:blipFill>
            <a:blip r:embed="rId3"/>
            <a:srcRect l="9600" t="51200" r="54399" b="10399"/>
            <a:stretch>
              <a:fillRect/>
            </a:stretch>
          </p:blipFill>
          <p:spPr bwMode="auto">
            <a:xfrm>
              <a:off x="8161759" y="3092827"/>
              <a:ext cx="864000" cy="665203"/>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48" name="Picture 3"/>
            <p:cNvPicPr>
              <a:picLocks noChangeAspect="1" noChangeArrowheads="1"/>
            </p:cNvPicPr>
            <p:nvPr/>
          </p:nvPicPr>
          <p:blipFill>
            <a:blip r:embed="rId3"/>
            <a:srcRect l="55201" t="9600" r="11199" b="52000"/>
            <a:stretch>
              <a:fillRect/>
            </a:stretch>
          </p:blipFill>
          <p:spPr bwMode="auto">
            <a:xfrm>
              <a:off x="8161152" y="3850338"/>
              <a:ext cx="857256" cy="73479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18" name="Gruppieren 117"/>
          <p:cNvGrpSpPr/>
          <p:nvPr/>
        </p:nvGrpSpPr>
        <p:grpSpPr>
          <a:xfrm>
            <a:off x="2849491" y="2205800"/>
            <a:ext cx="4583434" cy="1703198"/>
            <a:chOff x="2849491" y="2205800"/>
            <a:chExt cx="4583434" cy="1703198"/>
          </a:xfrm>
        </p:grpSpPr>
        <p:grpSp>
          <p:nvGrpSpPr>
            <p:cNvPr id="88" name="Gruppieren 87"/>
            <p:cNvGrpSpPr/>
            <p:nvPr/>
          </p:nvGrpSpPr>
          <p:grpSpPr>
            <a:xfrm>
              <a:off x="2849491" y="2205800"/>
              <a:ext cx="4089582" cy="857257"/>
              <a:chOff x="2849491" y="2205800"/>
              <a:chExt cx="4089582" cy="857257"/>
            </a:xfrm>
          </p:grpSpPr>
          <p:cxnSp>
            <p:nvCxnSpPr>
              <p:cNvPr id="15" name="Gerade Verbindung 14"/>
              <p:cNvCxnSpPr>
                <a:stCxn id="4" idx="2"/>
                <a:endCxn id="7" idx="0"/>
              </p:cNvCxnSpPr>
              <p:nvPr/>
            </p:nvCxnSpPr>
            <p:spPr bwMode="auto">
              <a:xfrm rot="5400000">
                <a:off x="4606361" y="2493722"/>
                <a:ext cx="580257" cy="4414"/>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sp>
            <p:nvSpPr>
              <p:cNvPr id="7" name="Textfeld 6"/>
              <p:cNvSpPr txBox="1"/>
              <p:nvPr/>
            </p:nvSpPr>
            <p:spPr>
              <a:xfrm>
                <a:off x="2849491" y="2786058"/>
                <a:ext cx="4089582"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Information für nachrückende Einsatzkräfte?</a:t>
                </a:r>
              </a:p>
            </p:txBody>
          </p:sp>
        </p:grpSp>
        <p:pic>
          <p:nvPicPr>
            <p:cNvPr id="24578" name="Picture 2"/>
            <p:cNvPicPr>
              <a:picLocks noChangeAspect="1" noChangeArrowheads="1"/>
            </p:cNvPicPr>
            <p:nvPr/>
          </p:nvPicPr>
          <p:blipFill>
            <a:blip r:embed="rId4" cstate="print"/>
            <a:srcRect/>
            <a:stretch>
              <a:fillRect/>
            </a:stretch>
          </p:blipFill>
          <p:spPr bwMode="auto">
            <a:xfrm>
              <a:off x="6386526" y="3124198"/>
              <a:ext cx="1046399" cy="784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22" name="Gruppieren 121"/>
          <p:cNvGrpSpPr/>
          <p:nvPr/>
        </p:nvGrpSpPr>
        <p:grpSpPr>
          <a:xfrm>
            <a:off x="2668344" y="3063057"/>
            <a:ext cx="3475292" cy="1274568"/>
            <a:chOff x="2668344" y="3063057"/>
            <a:chExt cx="3475292" cy="1274568"/>
          </a:xfrm>
        </p:grpSpPr>
        <p:grpSp>
          <p:nvGrpSpPr>
            <p:cNvPr id="91" name="Gruppieren 90"/>
            <p:cNvGrpSpPr/>
            <p:nvPr/>
          </p:nvGrpSpPr>
          <p:grpSpPr>
            <a:xfrm>
              <a:off x="3643306" y="3063057"/>
              <a:ext cx="2500330" cy="1208912"/>
              <a:chOff x="3643306" y="3063057"/>
              <a:chExt cx="2500330" cy="1208912"/>
            </a:xfrm>
          </p:grpSpPr>
          <p:sp>
            <p:nvSpPr>
              <p:cNvPr id="8" name="Textfeld 7"/>
              <p:cNvSpPr txBox="1"/>
              <p:nvPr/>
            </p:nvSpPr>
            <p:spPr>
              <a:xfrm>
                <a:off x="3643306" y="3625638"/>
                <a:ext cx="2500330" cy="646331"/>
              </a:xfrm>
              <a:prstGeom prst="rect">
                <a:avLst/>
              </a:prstGeom>
              <a:noFill/>
            </p:spPr>
            <p:txBody>
              <a:bodyPr wrap="square" rtlCol="0" anchor="ctr" anchorCtr="0">
                <a:spAutoFit/>
              </a:bodyPr>
              <a:lstStyle/>
              <a:p>
                <a:pPr algn="ctr"/>
                <a:r>
                  <a:rPr lang="de-DE" sz="1200" b="1" dirty="0" smtClean="0">
                    <a:solidFill>
                      <a:schemeClr val="tx2">
                        <a:lumMod val="75000"/>
                      </a:schemeClr>
                    </a:solidFill>
                  </a:rPr>
                  <a:t>einsatzfähige Mannschaft mit den erforderlichen Funktionen?</a:t>
                </a:r>
              </a:p>
            </p:txBody>
          </p:sp>
          <p:cxnSp>
            <p:nvCxnSpPr>
              <p:cNvPr id="17" name="Gerade Verbindung 16"/>
              <p:cNvCxnSpPr>
                <a:stCxn id="7" idx="2"/>
                <a:endCxn id="8" idx="0"/>
              </p:cNvCxnSpPr>
              <p:nvPr/>
            </p:nvCxnSpPr>
            <p:spPr bwMode="auto">
              <a:xfrm rot="5400000">
                <a:off x="4612587" y="3343942"/>
                <a:ext cx="562581" cy="81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pic>
          <p:nvPicPr>
            <p:cNvPr id="58" name="Picture 2"/>
            <p:cNvPicPr>
              <a:picLocks noChangeAspect="1" noChangeArrowheads="1"/>
            </p:cNvPicPr>
            <p:nvPr/>
          </p:nvPicPr>
          <p:blipFill>
            <a:blip r:embed="rId5" cstate="print"/>
            <a:srcRect/>
            <a:stretch>
              <a:fillRect/>
            </a:stretch>
          </p:blipFill>
          <p:spPr bwMode="auto">
            <a:xfrm>
              <a:off x="2668344" y="3552825"/>
              <a:ext cx="1046400" cy="784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19" name="Gruppieren 118"/>
          <p:cNvGrpSpPr/>
          <p:nvPr/>
        </p:nvGrpSpPr>
        <p:grpSpPr>
          <a:xfrm>
            <a:off x="1868878" y="4271969"/>
            <a:ext cx="5023341" cy="1022287"/>
            <a:chOff x="1868878" y="4271969"/>
            <a:chExt cx="5023341" cy="1022287"/>
          </a:xfrm>
        </p:grpSpPr>
        <p:grpSp>
          <p:nvGrpSpPr>
            <p:cNvPr id="94" name="Gruppieren 93"/>
            <p:cNvGrpSpPr/>
            <p:nvPr/>
          </p:nvGrpSpPr>
          <p:grpSpPr>
            <a:xfrm>
              <a:off x="2900421" y="4271969"/>
              <a:ext cx="3991798" cy="758015"/>
              <a:chOff x="2900421" y="4271969"/>
              <a:chExt cx="3991798" cy="758015"/>
            </a:xfrm>
          </p:grpSpPr>
          <p:sp>
            <p:nvSpPr>
              <p:cNvPr id="9" name="Textfeld 8"/>
              <p:cNvSpPr txBox="1"/>
              <p:nvPr/>
            </p:nvSpPr>
            <p:spPr>
              <a:xfrm>
                <a:off x="2900421" y="4752985"/>
                <a:ext cx="3991798"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Tragen der persönlichen Schutzausrüstung?</a:t>
                </a:r>
              </a:p>
            </p:txBody>
          </p:sp>
          <p:cxnSp>
            <p:nvCxnSpPr>
              <p:cNvPr id="20" name="Gerade Verbindung 19"/>
              <p:cNvCxnSpPr>
                <a:stCxn id="8" idx="2"/>
                <a:endCxn id="9" idx="0"/>
              </p:cNvCxnSpPr>
              <p:nvPr/>
            </p:nvCxnSpPr>
            <p:spPr bwMode="auto">
              <a:xfrm rot="16200000" flipH="1">
                <a:off x="4654387" y="4511052"/>
                <a:ext cx="481016" cy="2849"/>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pic>
          <p:nvPicPr>
            <p:cNvPr id="24579" name="Picture 3"/>
            <p:cNvPicPr>
              <a:picLocks noChangeAspect="1" noChangeArrowheads="1"/>
            </p:cNvPicPr>
            <p:nvPr/>
          </p:nvPicPr>
          <p:blipFill>
            <a:blip r:embed="rId6" cstate="print"/>
            <a:srcRect/>
            <a:stretch>
              <a:fillRect/>
            </a:stretch>
          </p:blipFill>
          <p:spPr bwMode="auto">
            <a:xfrm>
              <a:off x="1868878" y="4509456"/>
              <a:ext cx="1046400" cy="784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20" name="Gruppieren 119"/>
          <p:cNvGrpSpPr/>
          <p:nvPr/>
        </p:nvGrpSpPr>
        <p:grpSpPr>
          <a:xfrm>
            <a:off x="3436029" y="5029984"/>
            <a:ext cx="3968047" cy="860227"/>
            <a:chOff x="3436029" y="5029984"/>
            <a:chExt cx="3968047" cy="860227"/>
          </a:xfrm>
        </p:grpSpPr>
        <p:grpSp>
          <p:nvGrpSpPr>
            <p:cNvPr id="98" name="Gruppieren 97"/>
            <p:cNvGrpSpPr/>
            <p:nvPr/>
          </p:nvGrpSpPr>
          <p:grpSpPr>
            <a:xfrm>
              <a:off x="3436029" y="5029984"/>
              <a:ext cx="2932213" cy="604841"/>
              <a:chOff x="3436029" y="5029984"/>
              <a:chExt cx="2932213" cy="604841"/>
            </a:xfrm>
          </p:grpSpPr>
          <p:sp>
            <p:nvSpPr>
              <p:cNvPr id="10" name="Textfeld 9"/>
              <p:cNvSpPr txBox="1"/>
              <p:nvPr/>
            </p:nvSpPr>
            <p:spPr>
              <a:xfrm>
                <a:off x="3436029" y="5357826"/>
                <a:ext cx="2932213"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Festlegen Bereitstellungsraum?</a:t>
                </a:r>
              </a:p>
            </p:txBody>
          </p:sp>
          <p:cxnSp>
            <p:nvCxnSpPr>
              <p:cNvPr id="22" name="Gerade Verbindung 21"/>
              <p:cNvCxnSpPr>
                <a:stCxn id="9" idx="2"/>
                <a:endCxn id="10" idx="0"/>
              </p:cNvCxnSpPr>
              <p:nvPr/>
            </p:nvCxnSpPr>
            <p:spPr bwMode="auto">
              <a:xfrm rot="16200000" flipH="1">
                <a:off x="4735307" y="5190997"/>
                <a:ext cx="327842" cy="5816"/>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pic>
          <p:nvPicPr>
            <p:cNvPr id="24580" name="Picture 4"/>
            <p:cNvPicPr>
              <a:picLocks noChangeAspect="1" noChangeArrowheads="1"/>
            </p:cNvPicPr>
            <p:nvPr/>
          </p:nvPicPr>
          <p:blipFill>
            <a:blip r:embed="rId7" cstate="print"/>
            <a:stretch>
              <a:fillRect/>
            </a:stretch>
          </p:blipFill>
          <p:spPr bwMode="auto">
            <a:xfrm>
              <a:off x="6358224" y="5105411"/>
              <a:ext cx="1045852" cy="784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121" name="Gruppieren 120"/>
          <p:cNvGrpSpPr/>
          <p:nvPr/>
        </p:nvGrpSpPr>
        <p:grpSpPr>
          <a:xfrm>
            <a:off x="2750838" y="5634824"/>
            <a:ext cx="3901751" cy="940026"/>
            <a:chOff x="2750838" y="5634824"/>
            <a:chExt cx="3901751" cy="940026"/>
          </a:xfrm>
        </p:grpSpPr>
        <p:grpSp>
          <p:nvGrpSpPr>
            <p:cNvPr id="100" name="Gruppieren 99"/>
            <p:cNvGrpSpPr/>
            <p:nvPr/>
          </p:nvGrpSpPr>
          <p:grpSpPr>
            <a:xfrm>
              <a:off x="3152127" y="5634824"/>
              <a:ext cx="3500462" cy="907215"/>
              <a:chOff x="3152127" y="5634824"/>
              <a:chExt cx="3500462" cy="907215"/>
            </a:xfrm>
          </p:grpSpPr>
          <p:sp>
            <p:nvSpPr>
              <p:cNvPr id="11" name="Textfeld 10"/>
              <p:cNvSpPr txBox="1"/>
              <p:nvPr/>
            </p:nvSpPr>
            <p:spPr>
              <a:xfrm>
                <a:off x="3152127" y="5895708"/>
                <a:ext cx="3500462" cy="646331"/>
              </a:xfrm>
              <a:prstGeom prst="rect">
                <a:avLst/>
              </a:prstGeom>
              <a:noFill/>
            </p:spPr>
            <p:txBody>
              <a:bodyPr wrap="square" rtlCol="0" anchor="ctr" anchorCtr="0">
                <a:spAutoFit/>
              </a:bodyPr>
              <a:lstStyle/>
              <a:p>
                <a:pPr algn="ctr"/>
                <a:r>
                  <a:rPr lang="de-DE" sz="1200" b="1" dirty="0" smtClean="0">
                    <a:solidFill>
                      <a:schemeClr val="tx2">
                        <a:lumMod val="75000"/>
                      </a:schemeClr>
                    </a:solidFill>
                  </a:rPr>
                  <a:t>Ausrückmeldung an die Feuerwehreinsatz- und Rettungsleitstelle?</a:t>
                </a:r>
              </a:p>
            </p:txBody>
          </p:sp>
          <p:cxnSp>
            <p:nvCxnSpPr>
              <p:cNvPr id="24" name="Gerade Verbindung 23"/>
              <p:cNvCxnSpPr>
                <a:stCxn id="10" idx="2"/>
                <a:endCxn id="11" idx="0"/>
              </p:cNvCxnSpPr>
              <p:nvPr/>
            </p:nvCxnSpPr>
            <p:spPr bwMode="auto">
              <a:xfrm rot="16200000" flipH="1">
                <a:off x="4771806" y="5765155"/>
                <a:ext cx="260883" cy="22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pic>
          <p:nvPicPr>
            <p:cNvPr id="24581" name="Picture 5"/>
            <p:cNvPicPr>
              <a:picLocks noChangeAspect="1" noChangeArrowheads="1"/>
            </p:cNvPicPr>
            <p:nvPr/>
          </p:nvPicPr>
          <p:blipFill>
            <a:blip r:embed="rId8" cstate="print"/>
            <a:srcRect/>
            <a:stretch>
              <a:fillRect/>
            </a:stretch>
          </p:blipFill>
          <p:spPr bwMode="auto">
            <a:xfrm>
              <a:off x="2750838" y="5790050"/>
              <a:ext cx="1046400" cy="784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2" name="Gruppieren 51"/>
          <p:cNvGrpSpPr/>
          <p:nvPr/>
        </p:nvGrpSpPr>
        <p:grpSpPr>
          <a:xfrm>
            <a:off x="1142976" y="1838315"/>
            <a:ext cx="3112778" cy="1163675"/>
            <a:chOff x="1142976" y="1838315"/>
            <a:chExt cx="3112778" cy="1163675"/>
          </a:xfrm>
        </p:grpSpPr>
        <p:grpSp>
          <p:nvGrpSpPr>
            <p:cNvPr id="75" name="Gruppieren 74"/>
            <p:cNvGrpSpPr/>
            <p:nvPr/>
          </p:nvGrpSpPr>
          <p:grpSpPr>
            <a:xfrm>
              <a:off x="1142976" y="1838315"/>
              <a:ext cx="3112778" cy="461665"/>
              <a:chOff x="1142976" y="1838315"/>
              <a:chExt cx="3112778" cy="461665"/>
            </a:xfrm>
          </p:grpSpPr>
          <p:sp>
            <p:nvSpPr>
              <p:cNvPr id="6" name="Textfeld 5"/>
              <p:cNvSpPr txBox="1"/>
              <p:nvPr/>
            </p:nvSpPr>
            <p:spPr>
              <a:xfrm>
                <a:off x="1142976" y="1838315"/>
                <a:ext cx="1571636"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eigener Ausrückebereich? </a:t>
                </a:r>
              </a:p>
            </p:txBody>
          </p:sp>
          <p:cxnSp>
            <p:nvCxnSpPr>
              <p:cNvPr id="26" name="Gerade Verbindung 25"/>
              <p:cNvCxnSpPr>
                <a:stCxn id="4" idx="1"/>
                <a:endCxn id="6" idx="3"/>
              </p:cNvCxnSpPr>
              <p:nvPr/>
            </p:nvCxnSpPr>
            <p:spPr bwMode="auto">
              <a:xfrm rot="10800000" flipV="1">
                <a:off x="2714612" y="2067302"/>
                <a:ext cx="1541142" cy="1846"/>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9" name="Gruppieren 48"/>
            <p:cNvGrpSpPr/>
            <p:nvPr/>
          </p:nvGrpSpPr>
          <p:grpSpPr>
            <a:xfrm>
              <a:off x="1357290" y="2285992"/>
              <a:ext cx="1143008" cy="715998"/>
              <a:chOff x="3155962" y="4284638"/>
              <a:chExt cx="1143008" cy="715998"/>
            </a:xfrm>
          </p:grpSpPr>
          <p:pic>
            <p:nvPicPr>
              <p:cNvPr id="50" name="Picture 3"/>
              <p:cNvPicPr>
                <a:picLocks noChangeAspect="1" noChangeArrowheads="1"/>
              </p:cNvPicPr>
              <p:nvPr/>
            </p:nvPicPr>
            <p:blipFill>
              <a:blip r:embed="rId9" cstate="print"/>
              <a:srcRect/>
              <a:stretch>
                <a:fillRect/>
              </a:stretch>
            </p:blipFill>
            <p:spPr bwMode="auto">
              <a:xfrm>
                <a:off x="3761405" y="4284638"/>
                <a:ext cx="537565" cy="71438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51" name="Picture 4" descr="E:\Westen\Weste vorn.jpg"/>
              <p:cNvPicPr>
                <a:picLocks noChangeAspect="1" noChangeArrowheads="1"/>
              </p:cNvPicPr>
              <p:nvPr/>
            </p:nvPicPr>
            <p:blipFill>
              <a:blip r:embed="rId10" cstate="print"/>
              <a:srcRect/>
              <a:stretch>
                <a:fillRect/>
              </a:stretch>
            </p:blipFill>
            <p:spPr bwMode="auto">
              <a:xfrm>
                <a:off x="3155962" y="4287836"/>
                <a:ext cx="534600" cy="7128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2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2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2000"/>
                                        <p:tgtEl>
                                          <p:spTgt spid="1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2000"/>
                                        <p:tgtEl>
                                          <p:spTgt spid="1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20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nvGraphicFramePr>
        <p:xfrm>
          <a:off x="1008506" y="642918"/>
          <a:ext cx="7143799" cy="5893635"/>
        </p:xfrm>
        <a:graphic>
          <a:graphicData uri="http://schemas.openxmlformats.org/drawingml/2006/table">
            <a:tbl>
              <a:tblPr firstRow="1" bandRow="1">
                <a:tableStyleId>{5C22544A-7EE6-4342-B048-85BDC9FD1C3A}</a:tableStyleId>
              </a:tblPr>
              <a:tblGrid>
                <a:gridCol w="1311541"/>
                <a:gridCol w="4939302"/>
                <a:gridCol w="892956"/>
              </a:tblGrid>
              <a:tr h="535785">
                <a:tc gridSpan="3">
                  <a:txBody>
                    <a:bodyPr/>
                    <a:lstStyle/>
                    <a:p>
                      <a:r>
                        <a:rPr lang="de-DE" sz="1200" dirty="0" smtClean="0">
                          <a:solidFill>
                            <a:schemeClr val="tx1"/>
                          </a:solidFill>
                        </a:rPr>
                        <a:t>Anfahrt zur Einsatzstelle</a:t>
                      </a:r>
                      <a:endParaRPr lang="de-DE" sz="1200" dirty="0">
                        <a:solidFill>
                          <a:schemeClr val="tx1"/>
                        </a:solidFill>
                      </a:endParaRPr>
                    </a:p>
                  </a:txBody>
                  <a:tcPr anchor="ctr">
                    <a:noFill/>
                  </a:tcPr>
                </a:tc>
                <a:tc hMerge="1">
                  <a:txBody>
                    <a:bodyPr/>
                    <a:lstStyle/>
                    <a:p>
                      <a:endParaRPr lang="de-DE" sz="1200" dirty="0"/>
                    </a:p>
                  </a:txBody>
                  <a:tcPr anchor="ctr">
                    <a:noFill/>
                  </a:tcPr>
                </a:tc>
                <a:tc hMerge="1">
                  <a:txBody>
                    <a:bodyPr/>
                    <a:lstStyle/>
                    <a:p>
                      <a:endParaRPr lang="de-DE" sz="1200" dirty="0"/>
                    </a:p>
                  </a:txBody>
                  <a:tcPr anchor="ctr">
                    <a:noFill/>
                  </a:tcPr>
                </a:tc>
              </a:tr>
              <a:tr h="535785">
                <a:tc>
                  <a:txBody>
                    <a:bodyPr/>
                    <a:lstStyle/>
                    <a:p>
                      <a:pPr algn="ctr"/>
                      <a:r>
                        <a:rPr lang="de-DE" sz="1200" b="1" dirty="0" smtClean="0"/>
                        <a:t>Folie</a:t>
                      </a:r>
                      <a:endParaRPr lang="de-DE" sz="1200" b="1" dirty="0"/>
                    </a:p>
                  </a:txBody>
                  <a:tcPr anchor="ctr">
                    <a:noFill/>
                  </a:tcPr>
                </a:tc>
                <a:tc>
                  <a:txBody>
                    <a:bodyPr/>
                    <a:lstStyle/>
                    <a:p>
                      <a:pPr algn="ctr"/>
                      <a:r>
                        <a:rPr lang="de-DE" sz="1200" b="1" dirty="0" smtClean="0"/>
                        <a:t>Maßnahme</a:t>
                      </a:r>
                      <a:endParaRPr lang="de-DE" sz="1200" b="1" dirty="0"/>
                    </a:p>
                  </a:txBody>
                  <a:tcPr anchor="ctr">
                    <a:noFill/>
                  </a:tcPr>
                </a:tc>
                <a:tc>
                  <a:txBody>
                    <a:bodyPr/>
                    <a:lstStyle/>
                    <a:p>
                      <a:pPr algn="ctr"/>
                      <a:r>
                        <a:rPr lang="de-DE" sz="1200" b="1" dirty="0" smtClean="0"/>
                        <a:t>Status</a:t>
                      </a:r>
                      <a:endParaRPr lang="de-DE" sz="1200" b="1" dirty="0"/>
                    </a:p>
                  </a:txBody>
                  <a:tcPr anchor="ctr">
                    <a:noFill/>
                  </a:tcPr>
                </a:tc>
              </a:tr>
              <a:tr h="535785">
                <a:tc>
                  <a:txBody>
                    <a:bodyPr/>
                    <a:lstStyle/>
                    <a:p>
                      <a:r>
                        <a:rPr lang="de-DE" sz="1200" dirty="0" smtClean="0"/>
                        <a:t>Folie</a:t>
                      </a:r>
                      <a:r>
                        <a:rPr lang="de-DE" sz="1200" baseline="0" dirty="0" smtClean="0"/>
                        <a:t> 1</a:t>
                      </a:r>
                      <a:endParaRPr lang="de-DE" sz="1200" dirty="0"/>
                    </a:p>
                  </a:txBody>
                  <a:tcPr anchor="ctr">
                    <a:noFill/>
                  </a:tcPr>
                </a:tc>
                <a:tc>
                  <a:txBody>
                    <a:bodyPr/>
                    <a:lstStyle/>
                    <a:p>
                      <a:r>
                        <a:rPr lang="de-DE" sz="1200" dirty="0" smtClean="0"/>
                        <a:t>Der</a:t>
                      </a:r>
                      <a:r>
                        <a:rPr lang="de-DE" sz="1200" baseline="0" dirty="0" smtClean="0"/>
                        <a:t> Maschinist ist für das Führen des Einsatzfahrzeuges verantwortlich</a:t>
                      </a:r>
                      <a:endParaRPr lang="de-DE" sz="1200" dirty="0"/>
                    </a:p>
                  </a:txBody>
                  <a:tcPr anchor="ctr">
                    <a:noFill/>
                  </a:tcPr>
                </a:tc>
                <a:tc>
                  <a:txBody>
                    <a:bodyPr/>
                    <a:lstStyle/>
                    <a:p>
                      <a:pPr>
                        <a:buFont typeface="Wingdings" pitchFamily="2" charset="2"/>
                        <a:buNone/>
                      </a:pPr>
                      <a:endParaRPr lang="de-DE" sz="2400" dirty="0">
                        <a:solidFill>
                          <a:schemeClr val="accent2">
                            <a:lumMod val="75000"/>
                          </a:schemeClr>
                        </a:solidFill>
                      </a:endParaRPr>
                    </a:p>
                  </a:txBody>
                  <a:tcPr anchor="ctr">
                    <a:noFill/>
                  </a:tcPr>
                </a:tc>
              </a:tr>
              <a:tr h="535785">
                <a:tc>
                  <a:txBody>
                    <a:bodyPr/>
                    <a:lstStyle/>
                    <a:p>
                      <a:r>
                        <a:rPr lang="de-DE" sz="1200" dirty="0" smtClean="0"/>
                        <a:t>Folie 2</a:t>
                      </a:r>
                      <a:endParaRPr lang="de-DE" sz="1200" dirty="0"/>
                    </a:p>
                  </a:txBody>
                  <a:tcPr anchor="ctr">
                    <a:noFill/>
                  </a:tcPr>
                </a:tc>
                <a:tc>
                  <a:txBody>
                    <a:bodyPr/>
                    <a:lstStyle/>
                    <a:p>
                      <a:r>
                        <a:rPr lang="de-DE" sz="1200" dirty="0" smtClean="0"/>
                        <a:t>Aufgaben als Einheitsführer</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r>
                        <a:rPr lang="de-DE" sz="1200" dirty="0" smtClean="0"/>
                        <a:t>Folie 3</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latin typeface="Arial" pitchFamily="34" charset="0"/>
                          <a:cs typeface="Arial" pitchFamily="34" charset="0"/>
                        </a:rPr>
                        <a:t>Einteilen der Einsatzkräfte bei abweichender  Sitzordnung</a:t>
                      </a:r>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r>
                        <a:rPr lang="de-DE" sz="1200" dirty="0" smtClean="0"/>
                        <a:t>Folie</a:t>
                      </a:r>
                      <a:r>
                        <a:rPr lang="de-DE" sz="1200" baseline="0" dirty="0" smtClean="0"/>
                        <a:t> 4</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Wie viele</a:t>
                      </a:r>
                      <a:r>
                        <a:rPr lang="de-DE" sz="1200" baseline="0" dirty="0" smtClean="0"/>
                        <a:t> Feuerwehren sind bei dem Einsatzstichwort </a:t>
                      </a:r>
                      <a:r>
                        <a:rPr lang="de-DE" sz="1200" baseline="0" dirty="0" err="1" smtClean="0"/>
                        <a:t>mitalarmiert</a:t>
                      </a:r>
                      <a:r>
                        <a:rPr lang="de-DE" sz="1200" baseline="0" dirty="0" smtClean="0"/>
                        <a:t>?</a:t>
                      </a:r>
                      <a:endParaRPr lang="de-DE" sz="1200" dirty="0" smtClean="0"/>
                    </a:p>
                  </a:txBody>
                  <a:tcPr anchor="ctr">
                    <a:noFill/>
                  </a:tcPr>
                </a:tc>
                <a:tc>
                  <a:txBody>
                    <a:bodyPr/>
                    <a:lstStyle/>
                    <a:p>
                      <a:pPr>
                        <a:buFont typeface="Wingdings" pitchFamily="2" charset="2"/>
                        <a:buNone/>
                      </a:pPr>
                      <a:r>
                        <a:rPr lang="de-DE" sz="2400" kern="1200" dirty="0" smtClean="0">
                          <a:solidFill>
                            <a:schemeClr val="accent2">
                              <a:lumMod val="75000"/>
                            </a:schemeClr>
                          </a:solidFill>
                          <a:latin typeface="+mn-lt"/>
                          <a:ea typeface="+mn-ea"/>
                          <a:cs typeface="+mn-cs"/>
                        </a:rPr>
                        <a:t> </a:t>
                      </a:r>
                      <a:r>
                        <a:rPr lang="de-DE" sz="2400" kern="1200" dirty="0" smtClean="0">
                          <a:solidFill>
                            <a:schemeClr val="bg2"/>
                          </a:solidFill>
                          <a:latin typeface="+mn-lt"/>
                          <a:ea typeface="+mn-ea"/>
                          <a:cs typeface="+mn-cs"/>
                        </a:rPr>
                        <a:t> </a:t>
                      </a:r>
                    </a:p>
                  </a:txBody>
                  <a:tcPr anchor="ctr">
                    <a:noFill/>
                  </a:tcPr>
                </a:tc>
              </a:tr>
              <a:tr h="535785">
                <a:tc>
                  <a:txBody>
                    <a:bodyPr/>
                    <a:lstStyle/>
                    <a:p>
                      <a:r>
                        <a:rPr lang="de-DE" sz="1200" dirty="0" smtClean="0"/>
                        <a:t>Folie 5</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Informieren der Mannschaft über den vermutlichen Einsatz</a:t>
                      </a:r>
                      <a:endParaRPr lang="de-DE" sz="1200" dirty="0" smtClean="0"/>
                    </a:p>
                  </a:txBody>
                  <a:tcPr anchor="ctr">
                    <a:noFill/>
                  </a:tcPr>
                </a:tc>
                <a:tc>
                  <a:txBody>
                    <a:bodyPr/>
                    <a:lstStyle/>
                    <a:p>
                      <a:pPr>
                        <a:buFont typeface="Wingdings" pitchFamily="2" charset="2"/>
                        <a:buNone/>
                      </a:pPr>
                      <a:endParaRPr lang="de-DE" sz="2400" dirty="0">
                        <a:solidFill>
                          <a:schemeClr val="accent2">
                            <a:lumMod val="75000"/>
                          </a:schemeClr>
                        </a:solidFill>
                      </a:endParaRPr>
                    </a:p>
                  </a:txBody>
                  <a:tcPr anchor="ctr">
                    <a:noFill/>
                  </a:tcPr>
                </a:tc>
              </a:tr>
              <a:tr h="535785">
                <a:tc>
                  <a:txBody>
                    <a:bodyPr/>
                    <a:lstStyle/>
                    <a:p>
                      <a:r>
                        <a:rPr lang="de-DE" sz="1200" dirty="0" smtClean="0"/>
                        <a:t>Folie 6</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Lage auf Sicht beim Anfahren der Einsatzstelle</a:t>
                      </a:r>
                      <a:endParaRPr lang="de-DE" sz="1200" dirty="0" smtClean="0"/>
                    </a:p>
                  </a:txBody>
                  <a:tcPr anchor="ctr">
                    <a:noFill/>
                  </a:tcPr>
                </a:tc>
                <a:tc>
                  <a:txBody>
                    <a:bodyPr/>
                    <a:lstStyle/>
                    <a:p>
                      <a:pPr>
                        <a:buFont typeface="Wingdings" pitchFamily="2" charset="2"/>
                        <a:buNone/>
                      </a:pPr>
                      <a:endParaRPr lang="de-DE" sz="1200" dirty="0">
                        <a:solidFill>
                          <a:schemeClr val="accent2">
                            <a:lumMod val="75000"/>
                          </a:schemeClr>
                        </a:solidFill>
                      </a:endParaRPr>
                    </a:p>
                  </a:txBody>
                  <a:tcPr anchor="ctr">
                    <a:noFill/>
                  </a:tcPr>
                </a:tc>
              </a:tr>
              <a:tr h="535785">
                <a:tc>
                  <a:txBody>
                    <a:bodyPr/>
                    <a:lstStyle/>
                    <a:p>
                      <a:r>
                        <a:rPr lang="de-DE" sz="1200" dirty="0" smtClean="0"/>
                        <a:t>Folie 7</a:t>
                      </a:r>
                      <a:endParaRPr lang="de-DE" sz="1200" dirty="0"/>
                    </a:p>
                  </a:txBody>
                  <a:tcPr anchor="ctr">
                    <a:noFill/>
                  </a:tcPr>
                </a:tc>
                <a:tc>
                  <a:txBody>
                    <a:bodyPr/>
                    <a:lstStyle/>
                    <a:p>
                      <a:r>
                        <a:rPr lang="de-DE" sz="1200" dirty="0" smtClean="0"/>
                        <a:t>Festlegen der</a:t>
                      </a:r>
                      <a:r>
                        <a:rPr lang="de-DE" sz="1200" baseline="0" dirty="0" smtClean="0"/>
                        <a:t> Aufstellfläche für Einsatzfahrzeuge</a:t>
                      </a:r>
                      <a:endParaRPr lang="de-DE" sz="1200" dirty="0"/>
                    </a:p>
                  </a:txBody>
                  <a:tcPr anchor="ctr">
                    <a:noFill/>
                  </a:tcPr>
                </a:tc>
                <a:tc>
                  <a:txBody>
                    <a:bodyPr/>
                    <a:lstStyle/>
                    <a:p>
                      <a:pPr>
                        <a:buFont typeface="Wingdings" pitchFamily="2" charset="2"/>
                        <a:buNone/>
                      </a:pPr>
                      <a:endParaRPr lang="de-DE" sz="2400" dirty="0">
                        <a:solidFill>
                          <a:schemeClr val="accent2">
                            <a:lumMod val="75000"/>
                          </a:schemeClr>
                        </a:solidFill>
                      </a:endParaRPr>
                    </a:p>
                  </a:txBody>
                  <a:tcPr anchor="ctr">
                    <a:noFill/>
                  </a:tcPr>
                </a:tc>
              </a:tr>
              <a:tr h="535785">
                <a:tc>
                  <a:txBody>
                    <a:bodyPr/>
                    <a:lstStyle/>
                    <a:p>
                      <a:r>
                        <a:rPr lang="de-DE" sz="1200" dirty="0" smtClean="0"/>
                        <a:t>Folie 8</a:t>
                      </a:r>
                      <a:endParaRPr lang="de-DE" sz="1200" dirty="0"/>
                    </a:p>
                  </a:txBody>
                  <a:tcPr anchor="ctr">
                    <a:noFill/>
                  </a:tcPr>
                </a:tc>
                <a:tc>
                  <a:txBody>
                    <a:bodyPr/>
                    <a:lstStyle/>
                    <a:p>
                      <a:r>
                        <a:rPr lang="de-DE" sz="1200" dirty="0" smtClean="0"/>
                        <a:t>Eigenkontrolle</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r>
                        <a:rPr lang="de-DE" sz="1200" dirty="0" smtClean="0"/>
                        <a:t>Folie 9</a:t>
                      </a:r>
                      <a:endParaRPr lang="de-DE" sz="1200" dirty="0"/>
                    </a:p>
                  </a:txBody>
                  <a:tcPr anchor="ctr">
                    <a:noFill/>
                  </a:tcPr>
                </a:tc>
                <a:tc>
                  <a:txBody>
                    <a:bodyPr/>
                    <a:lstStyle/>
                    <a:p>
                      <a:r>
                        <a:rPr lang="de-DE" sz="1200" dirty="0" smtClean="0"/>
                        <a:t>Zusammenfassung</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bl>
          </a:graphicData>
        </a:graphic>
      </p:graphicFrame>
      <p:sp>
        <p:nvSpPr>
          <p:cNvPr id="9" name="Titel 1"/>
          <p:cNvSpPr>
            <a:spLocks noGrp="1"/>
          </p:cNvSpPr>
          <p:nvPr>
            <p:ph type="title"/>
          </p:nvPr>
        </p:nvSpPr>
        <p:spPr/>
        <p:txBody>
          <a:bodyPr/>
          <a:lstStyle/>
          <a:p>
            <a:r>
              <a:rPr lang="de-DE" sz="1800" dirty="0" smtClean="0"/>
              <a:t>Anfahrt zur Einsatzstelle</a:t>
            </a:r>
            <a:endParaRPr lang="de-DE"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4" name="Rechteck 3"/>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1: Der Maschinist ist für das Führen des Einsatzfahrzeuges verantwortlich</a:t>
            </a:r>
          </a:p>
        </p:txBody>
      </p:sp>
      <p:grpSp>
        <p:nvGrpSpPr>
          <p:cNvPr id="11" name="Gruppieren 10"/>
          <p:cNvGrpSpPr/>
          <p:nvPr/>
        </p:nvGrpSpPr>
        <p:grpSpPr>
          <a:xfrm>
            <a:off x="928662" y="4905224"/>
            <a:ext cx="7310481" cy="1477328"/>
            <a:chOff x="928662" y="4086062"/>
            <a:chExt cx="7310481" cy="1477328"/>
          </a:xfrm>
        </p:grpSpPr>
        <p:sp>
          <p:nvSpPr>
            <p:cNvPr id="6" name="Textfeld 5"/>
            <p:cNvSpPr txBox="1"/>
            <p:nvPr/>
          </p:nvSpPr>
          <p:spPr>
            <a:xfrm>
              <a:off x="2113785" y="4086062"/>
              <a:ext cx="4916430" cy="1477328"/>
            </a:xfrm>
            <a:prstGeom prst="rect">
              <a:avLst/>
            </a:prstGeom>
            <a:noFill/>
          </p:spPr>
          <p:txBody>
            <a:bodyPr wrap="square" rtlCol="0" anchor="ctr" anchorCtr="0">
              <a:spAutoFit/>
            </a:bodyPr>
            <a:lstStyle/>
            <a:p>
              <a:pPr algn="ctr"/>
              <a:r>
                <a:rPr lang="de-DE" dirty="0" smtClean="0">
                  <a:solidFill>
                    <a:schemeClr val="tx2">
                      <a:lumMod val="75000"/>
                    </a:schemeClr>
                  </a:solidFill>
                </a:rPr>
                <a:t>Das Nutzen von Sonder- und Wegerechten wird vom Einheitsführer angeordnet. Die Verantwortung für das Führen des Einsatzfahrzeuges bleibt beim Maschinisten</a:t>
              </a:r>
            </a:p>
          </p:txBody>
        </p:sp>
        <p:pic>
          <p:nvPicPr>
            <p:cNvPr id="7" name="Picture 3"/>
            <p:cNvPicPr>
              <a:picLocks noChangeAspect="1" noChangeArrowheads="1"/>
            </p:cNvPicPr>
            <p:nvPr/>
          </p:nvPicPr>
          <p:blipFill>
            <a:blip r:embed="rId2">
              <a:clrChange>
                <a:clrFrom>
                  <a:srgbClr val="FFFDFF"/>
                </a:clrFrom>
                <a:clrTo>
                  <a:srgbClr val="FFFDFF">
                    <a:alpha val="0"/>
                  </a:srgbClr>
                </a:clrTo>
              </a:clrChange>
            </a:blip>
            <a:srcRect/>
            <a:stretch>
              <a:fillRect/>
            </a:stretch>
          </p:blipFill>
          <p:spPr bwMode="auto">
            <a:xfrm>
              <a:off x="928662" y="4214818"/>
              <a:ext cx="1095375" cy="895350"/>
            </a:xfrm>
            <a:prstGeom prst="rect">
              <a:avLst/>
            </a:prstGeom>
            <a:noFill/>
            <a:ln w="9525">
              <a:noFill/>
              <a:miter lim="800000"/>
              <a:headEnd/>
              <a:tailEnd/>
            </a:ln>
            <a:effectLst/>
          </p:spPr>
        </p:pic>
        <p:pic>
          <p:nvPicPr>
            <p:cNvPr id="8" name="Picture 3"/>
            <p:cNvPicPr>
              <a:picLocks noChangeAspect="1" noChangeArrowheads="1"/>
            </p:cNvPicPr>
            <p:nvPr/>
          </p:nvPicPr>
          <p:blipFill>
            <a:blip r:embed="rId2">
              <a:clrChange>
                <a:clrFrom>
                  <a:srgbClr val="FFFDFF"/>
                </a:clrFrom>
                <a:clrTo>
                  <a:srgbClr val="FFFDFF">
                    <a:alpha val="0"/>
                  </a:srgbClr>
                </a:clrTo>
              </a:clrChange>
            </a:blip>
            <a:srcRect/>
            <a:stretch>
              <a:fillRect/>
            </a:stretch>
          </p:blipFill>
          <p:spPr bwMode="auto">
            <a:xfrm>
              <a:off x="7143768" y="4194774"/>
              <a:ext cx="1095375" cy="895350"/>
            </a:xfrm>
            <a:prstGeom prst="rect">
              <a:avLst/>
            </a:prstGeom>
            <a:noFill/>
            <a:ln w="9525">
              <a:noFill/>
              <a:miter lim="800000"/>
              <a:headEnd/>
              <a:tailEnd/>
            </a:ln>
            <a:effectLst/>
          </p:spPr>
        </p:pic>
      </p:grpSp>
      <p:grpSp>
        <p:nvGrpSpPr>
          <p:cNvPr id="13" name="Gruppieren 12"/>
          <p:cNvGrpSpPr/>
          <p:nvPr/>
        </p:nvGrpSpPr>
        <p:grpSpPr>
          <a:xfrm>
            <a:off x="532573" y="1272052"/>
            <a:ext cx="8374027" cy="3480304"/>
            <a:chOff x="532573" y="1272052"/>
            <a:chExt cx="8374027" cy="3480304"/>
          </a:xfrm>
        </p:grpSpPr>
        <p:sp>
          <p:nvSpPr>
            <p:cNvPr id="3" name="Textfeld 2"/>
            <p:cNvSpPr txBox="1"/>
            <p:nvPr/>
          </p:nvSpPr>
          <p:spPr>
            <a:xfrm>
              <a:off x="4545684" y="1332108"/>
              <a:ext cx="4360916" cy="923330"/>
            </a:xfrm>
            <a:prstGeom prst="rect">
              <a:avLst/>
            </a:prstGeom>
            <a:noFill/>
          </p:spPr>
          <p:txBody>
            <a:bodyPr wrap="square" rtlCol="0">
              <a:spAutoFit/>
            </a:bodyPr>
            <a:lstStyle/>
            <a:p>
              <a:pPr algn="ctr"/>
              <a:r>
                <a:rPr lang="de-DE" dirty="0" smtClean="0">
                  <a:solidFill>
                    <a:schemeClr val="tx2">
                      <a:lumMod val="75000"/>
                    </a:schemeClr>
                  </a:solidFill>
                </a:rPr>
                <a:t>Ausschließlich der Maschinist ist für das Führen des Einsatzfahrzeuges verantwortlich</a:t>
              </a:r>
              <a:endParaRPr lang="de-DE" dirty="0">
                <a:solidFill>
                  <a:schemeClr val="tx2">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532573" y="1272052"/>
              <a:ext cx="3427200"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2057" name="Picture 9"/>
            <p:cNvPicPr>
              <a:picLocks noChangeAspect="1" noChangeArrowheads="1"/>
            </p:cNvPicPr>
            <p:nvPr/>
          </p:nvPicPr>
          <p:blipFill>
            <a:blip r:embed="rId4" cstate="print"/>
            <a:srcRect/>
            <a:stretch>
              <a:fillRect/>
            </a:stretch>
          </p:blipFill>
          <p:spPr bwMode="auto">
            <a:xfrm>
              <a:off x="5214942" y="2571744"/>
              <a:ext cx="3081342" cy="2180612"/>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4" name="Rechteck 3"/>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Folie 2: Aufgaben des Einheitsführers </a:t>
            </a:r>
            <a:endParaRPr kumimoji="0" lang="de-DE" sz="1600" b="1" i="0" u="none" strike="noStrike" cap="none" normalizeH="0" baseline="0" dirty="0" smtClean="0">
              <a:ln>
                <a:noFill/>
              </a:ln>
              <a:solidFill>
                <a:schemeClr val="bg1"/>
              </a:solidFill>
              <a:effectLst/>
              <a:latin typeface="Arial" charset="0"/>
            </a:endParaRPr>
          </a:p>
        </p:txBody>
      </p:sp>
      <p:sp>
        <p:nvSpPr>
          <p:cNvPr id="8" name="Textfeld 7"/>
          <p:cNvSpPr txBox="1"/>
          <p:nvPr/>
        </p:nvSpPr>
        <p:spPr>
          <a:xfrm>
            <a:off x="4643470" y="1023598"/>
            <a:ext cx="4500562" cy="1200329"/>
          </a:xfrm>
          <a:prstGeom prst="rect">
            <a:avLst/>
          </a:prstGeom>
          <a:noFill/>
        </p:spPr>
        <p:txBody>
          <a:bodyPr wrap="square" rtlCol="0" anchor="ctr" anchorCtr="0">
            <a:spAutoFit/>
          </a:bodyPr>
          <a:lstStyle/>
          <a:p>
            <a:pPr algn="ctr"/>
            <a:r>
              <a:rPr lang="de-DE" dirty="0" smtClean="0">
                <a:solidFill>
                  <a:schemeClr val="tx2">
                    <a:lumMod val="75000"/>
                  </a:schemeClr>
                </a:solidFill>
              </a:rPr>
              <a:t>Auf der Anfahrt zur Einsatzstelle können Sie sich gedanklich auf den Einsatz vorbereiten</a:t>
            </a:r>
          </a:p>
          <a:p>
            <a:pPr algn="ctr"/>
            <a:endParaRPr lang="de-DE" dirty="0" smtClean="0">
              <a:solidFill>
                <a:schemeClr val="tx2">
                  <a:lumMod val="75000"/>
                </a:schemeClr>
              </a:solidFill>
            </a:endParaRPr>
          </a:p>
        </p:txBody>
      </p:sp>
      <p:sp>
        <p:nvSpPr>
          <p:cNvPr id="11" name="Textfeld 10"/>
          <p:cNvSpPr txBox="1"/>
          <p:nvPr/>
        </p:nvSpPr>
        <p:spPr>
          <a:xfrm>
            <a:off x="214282" y="5238561"/>
            <a:ext cx="4429156" cy="1200329"/>
          </a:xfrm>
          <a:prstGeom prst="rect">
            <a:avLst/>
          </a:prstGeom>
          <a:noFill/>
        </p:spPr>
        <p:txBody>
          <a:bodyPr wrap="square" rtlCol="0" anchor="ctr" anchorCtr="0">
            <a:spAutoFit/>
          </a:bodyPr>
          <a:lstStyle/>
          <a:p>
            <a:pPr algn="ctr"/>
            <a:r>
              <a:rPr lang="de-DE" dirty="0" smtClean="0">
                <a:solidFill>
                  <a:schemeClr val="tx2">
                    <a:lumMod val="75000"/>
                  </a:schemeClr>
                </a:solidFill>
              </a:rPr>
              <a:t>Bei einer nachbarschaftlichen Löschhilfe werden Sie an der Einsatzstelle vom Einsatzleiter eingewiesen</a:t>
            </a:r>
          </a:p>
        </p:txBody>
      </p:sp>
      <p:grpSp>
        <p:nvGrpSpPr>
          <p:cNvPr id="15" name="Gruppieren 14"/>
          <p:cNvGrpSpPr/>
          <p:nvPr/>
        </p:nvGrpSpPr>
        <p:grpSpPr>
          <a:xfrm>
            <a:off x="182478" y="3429000"/>
            <a:ext cx="7888159" cy="2570400"/>
            <a:chOff x="182478" y="3429000"/>
            <a:chExt cx="7888159" cy="2570400"/>
          </a:xfrm>
        </p:grpSpPr>
        <p:pic>
          <p:nvPicPr>
            <p:cNvPr id="10" name="Picture 4"/>
            <p:cNvPicPr>
              <a:picLocks noChangeAspect="1" noChangeArrowheads="1"/>
            </p:cNvPicPr>
            <p:nvPr/>
          </p:nvPicPr>
          <p:blipFill>
            <a:blip r:embed="rId2"/>
            <a:srcRect/>
            <a:stretch>
              <a:fillRect/>
            </a:stretch>
          </p:blipFill>
          <p:spPr bwMode="auto">
            <a:xfrm>
              <a:off x="4643437" y="3429000"/>
              <a:ext cx="3427200"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12" name="Textfeld 11"/>
            <p:cNvSpPr txBox="1"/>
            <p:nvPr/>
          </p:nvSpPr>
          <p:spPr>
            <a:xfrm>
              <a:off x="182478" y="3730049"/>
              <a:ext cx="4429156" cy="1200329"/>
            </a:xfrm>
            <a:prstGeom prst="rect">
              <a:avLst/>
            </a:prstGeom>
            <a:noFill/>
          </p:spPr>
          <p:txBody>
            <a:bodyPr wrap="square" rtlCol="0" anchor="ctr" anchorCtr="0">
              <a:spAutoFit/>
            </a:bodyPr>
            <a:lstStyle/>
            <a:p>
              <a:pPr algn="ctr"/>
              <a:r>
                <a:rPr lang="de-DE" dirty="0" smtClean="0">
                  <a:solidFill>
                    <a:schemeClr val="tx2">
                      <a:lumMod val="75000"/>
                    </a:schemeClr>
                  </a:solidFill>
                </a:rPr>
                <a:t>Im eigenen Ausrückebereich verfügen Sie über eine ausreichende Ortskenntnis, um sich auf die Einsatzstelle vorzubereiten</a:t>
              </a:r>
            </a:p>
          </p:txBody>
        </p:sp>
      </p:grpSp>
      <p:grpSp>
        <p:nvGrpSpPr>
          <p:cNvPr id="14" name="Gruppieren 13"/>
          <p:cNvGrpSpPr/>
          <p:nvPr/>
        </p:nvGrpSpPr>
        <p:grpSpPr>
          <a:xfrm>
            <a:off x="1214414" y="857231"/>
            <a:ext cx="7929586" cy="2571769"/>
            <a:chOff x="1214414" y="857231"/>
            <a:chExt cx="7929586" cy="2571769"/>
          </a:xfrm>
        </p:grpSpPr>
        <p:pic>
          <p:nvPicPr>
            <p:cNvPr id="9" name="Picture 2"/>
            <p:cNvPicPr>
              <a:picLocks noChangeAspect="1" noChangeArrowheads="1"/>
            </p:cNvPicPr>
            <p:nvPr/>
          </p:nvPicPr>
          <p:blipFill>
            <a:blip r:embed="rId3"/>
            <a:srcRect/>
            <a:stretch>
              <a:fillRect/>
            </a:stretch>
          </p:blipFill>
          <p:spPr bwMode="auto">
            <a:xfrm>
              <a:off x="1214414" y="857231"/>
              <a:ext cx="3429024" cy="2571769"/>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13" name="Rechteck 12"/>
            <p:cNvSpPr/>
            <p:nvPr/>
          </p:nvSpPr>
          <p:spPr>
            <a:xfrm>
              <a:off x="4643438" y="2214554"/>
              <a:ext cx="4500562" cy="1200329"/>
            </a:xfrm>
            <a:prstGeom prst="rect">
              <a:avLst/>
            </a:prstGeom>
          </p:spPr>
          <p:txBody>
            <a:bodyPr wrap="square">
              <a:spAutoFit/>
            </a:bodyPr>
            <a:lstStyle/>
            <a:p>
              <a:pPr algn="ctr"/>
              <a:r>
                <a:rPr lang="de-DE" dirty="0" smtClean="0">
                  <a:solidFill>
                    <a:schemeClr val="tx2">
                      <a:lumMod val="75000"/>
                    </a:schemeClr>
                  </a:solidFill>
                </a:rPr>
                <a:t>Verfügen Sie über Feuerwehreinsatzpläne, können Sie diesen alle Informationen entnehmen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5476720" y="3144800"/>
            <a:ext cx="2143140" cy="280833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4" name="Textfeld 3"/>
          <p:cNvSpPr txBox="1"/>
          <p:nvPr/>
        </p:nvSpPr>
        <p:spPr>
          <a:xfrm>
            <a:off x="3921349" y="873222"/>
            <a:ext cx="5214974" cy="2262158"/>
          </a:xfrm>
          <a:prstGeom prst="rect">
            <a:avLst/>
          </a:prstGeom>
          <a:noFill/>
        </p:spPr>
        <p:txBody>
          <a:bodyPr wrap="square" rtlCol="0" anchor="ctr" anchorCtr="0">
            <a:spAutoFit/>
          </a:bodyPr>
          <a:lstStyle/>
          <a:p>
            <a:pPr>
              <a:spcBef>
                <a:spcPts val="600"/>
              </a:spcBef>
            </a:pPr>
            <a:r>
              <a:rPr lang="de-DE" sz="1400" b="1" dirty="0" smtClean="0">
                <a:solidFill>
                  <a:schemeClr val="tx2">
                    <a:lumMod val="75000"/>
                  </a:schemeClr>
                </a:solidFill>
              </a:rPr>
              <a:t>Einteilen der Funktionen durch Sie als Einheitsführer, wenn</a:t>
            </a:r>
          </a:p>
          <a:p>
            <a:pPr marL="531813" indent="-354013">
              <a:spcBef>
                <a:spcPts val="600"/>
              </a:spcBef>
              <a:buFont typeface="Arial" pitchFamily="34" charset="0"/>
              <a:buChar char="•"/>
            </a:pPr>
            <a:r>
              <a:rPr lang="de-DE" sz="1400" dirty="0" smtClean="0">
                <a:solidFill>
                  <a:schemeClr val="tx2">
                    <a:lumMod val="75000"/>
                  </a:schemeClr>
                </a:solidFill>
              </a:rPr>
              <a:t>die Mannschaft nicht vollzählig ist oder nicht alle Funktionen besetzt sind</a:t>
            </a:r>
          </a:p>
          <a:p>
            <a:pPr marL="531813" indent="-354013">
              <a:spcBef>
                <a:spcPts val="600"/>
              </a:spcBef>
              <a:buFont typeface="Arial" pitchFamily="34" charset="0"/>
              <a:buChar char="•"/>
            </a:pPr>
            <a:r>
              <a:rPr lang="de-DE" sz="1400" dirty="0" smtClean="0">
                <a:solidFill>
                  <a:schemeClr val="tx2">
                    <a:lumMod val="75000"/>
                  </a:schemeClr>
                </a:solidFill>
              </a:rPr>
              <a:t>die Fahrzeugplätze nicht mit den entsprechenden Funktionen besetzt sind</a:t>
            </a:r>
          </a:p>
          <a:p>
            <a:pPr marL="531813" indent="-354013">
              <a:spcBef>
                <a:spcPts val="600"/>
              </a:spcBef>
              <a:buFont typeface="Arial" pitchFamily="34" charset="0"/>
              <a:buChar char="•"/>
            </a:pPr>
            <a:r>
              <a:rPr lang="de-DE" sz="1400" dirty="0" smtClean="0">
                <a:solidFill>
                  <a:schemeClr val="tx2">
                    <a:lumMod val="75000"/>
                  </a:schemeClr>
                </a:solidFill>
              </a:rPr>
              <a:t>Beim Fehlen von Einsatzkräften können Sie  auf die Funktionen Melder und </a:t>
            </a:r>
            <a:r>
              <a:rPr lang="de-DE" sz="1400" dirty="0" err="1" smtClean="0">
                <a:solidFill>
                  <a:schemeClr val="tx2">
                    <a:lumMod val="75000"/>
                  </a:schemeClr>
                </a:solidFill>
              </a:rPr>
              <a:t>Schlauchtruppmann</a:t>
            </a:r>
            <a:r>
              <a:rPr lang="de-DE" sz="1400" dirty="0" smtClean="0">
                <a:solidFill>
                  <a:schemeClr val="tx2">
                    <a:lumMod val="75000"/>
                  </a:schemeClr>
                </a:solidFill>
              </a:rPr>
              <a:t> verzichten</a:t>
            </a:r>
          </a:p>
        </p:txBody>
      </p:sp>
      <p:grpSp>
        <p:nvGrpSpPr>
          <p:cNvPr id="10" name="Gruppieren 9"/>
          <p:cNvGrpSpPr/>
          <p:nvPr/>
        </p:nvGrpSpPr>
        <p:grpSpPr>
          <a:xfrm>
            <a:off x="179734" y="861798"/>
            <a:ext cx="3451297" cy="5720924"/>
            <a:chOff x="179734" y="861798"/>
            <a:chExt cx="3451297" cy="5720924"/>
          </a:xfrm>
        </p:grpSpPr>
        <p:pic>
          <p:nvPicPr>
            <p:cNvPr id="2050" name="Picture 2"/>
            <p:cNvPicPr>
              <a:picLocks noChangeAspect="1" noChangeArrowheads="1"/>
            </p:cNvPicPr>
            <p:nvPr/>
          </p:nvPicPr>
          <p:blipFill>
            <a:blip r:embed="rId3"/>
            <a:srcRect/>
            <a:stretch>
              <a:fillRect/>
            </a:stretch>
          </p:blipFill>
          <p:spPr bwMode="auto">
            <a:xfrm>
              <a:off x="203832" y="861798"/>
              <a:ext cx="3427199"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2051" name="Picture 3"/>
            <p:cNvPicPr>
              <a:picLocks noChangeAspect="1" noChangeArrowheads="1"/>
            </p:cNvPicPr>
            <p:nvPr/>
          </p:nvPicPr>
          <p:blipFill>
            <a:blip r:embed="rId4"/>
            <a:srcRect/>
            <a:stretch>
              <a:fillRect/>
            </a:stretch>
          </p:blipFill>
          <p:spPr bwMode="auto">
            <a:xfrm>
              <a:off x="179734" y="4012322"/>
              <a:ext cx="3427200"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
        <p:nvSpPr>
          <p:cNvPr id="6" name="Rechteck 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Folie 3: Einteilen der Mannschaft bei abweichender Sitzordnung</a:t>
            </a:r>
            <a:endParaRPr kumimoji="0" lang="de-DE" sz="1600" b="1" i="0" u="none" strike="noStrike" cap="none" normalizeH="0" baseline="0" dirty="0" smtClean="0">
              <a:ln>
                <a:noFill/>
              </a:ln>
              <a:solidFill>
                <a:schemeClr val="bg1"/>
              </a:solidFill>
              <a:effectLst/>
              <a:latin typeface="Arial" charset="0"/>
            </a:endParaRPr>
          </a:p>
        </p:txBody>
      </p:sp>
      <p:sp>
        <p:nvSpPr>
          <p:cNvPr id="7" name="Textfeld 6"/>
          <p:cNvSpPr txBox="1"/>
          <p:nvPr/>
        </p:nvSpPr>
        <p:spPr>
          <a:xfrm rot="20218559">
            <a:off x="5504617" y="5044671"/>
            <a:ext cx="2170787" cy="584775"/>
          </a:xfrm>
          <a:prstGeom prst="rect">
            <a:avLst/>
          </a:prstGeom>
          <a:noFill/>
        </p:spPr>
        <p:txBody>
          <a:bodyPr wrap="none" rtlCol="0" anchor="ctr" anchorCtr="0">
            <a:spAutoFit/>
          </a:bodyPr>
          <a:lstStyle/>
          <a:p>
            <a:pPr algn="ctr"/>
            <a:r>
              <a:rPr lang="de-DE" sz="1600" b="1" dirty="0" smtClean="0">
                <a:solidFill>
                  <a:schemeClr val="bg1"/>
                </a:solidFill>
                <a:effectLst>
                  <a:outerShdw blurRad="38100" dist="38100" dir="2700000" algn="tl">
                    <a:srgbClr val="000000">
                      <a:alpha val="43137"/>
                    </a:srgbClr>
                  </a:outerShdw>
                </a:effectLst>
              </a:rPr>
              <a:t>Fragen Sie ruhig:</a:t>
            </a:r>
          </a:p>
          <a:p>
            <a:pPr algn="ctr"/>
            <a:r>
              <a:rPr lang="de-DE" sz="1600" b="1" dirty="0" smtClean="0">
                <a:solidFill>
                  <a:schemeClr val="bg1"/>
                </a:solidFill>
                <a:effectLst>
                  <a:outerShdw blurRad="38100" dist="38100" dir="2700000" algn="tl">
                    <a:srgbClr val="000000">
                      <a:alpha val="43137"/>
                    </a:srgbClr>
                  </a:outerShdw>
                </a:effectLst>
              </a:rPr>
              <a:t>„Sind alle fit?“</a:t>
            </a:r>
          </a:p>
        </p:txBody>
      </p:sp>
      <p:sp>
        <p:nvSpPr>
          <p:cNvPr id="8" name="Textfeld 7"/>
          <p:cNvSpPr txBox="1"/>
          <p:nvPr/>
        </p:nvSpPr>
        <p:spPr>
          <a:xfrm>
            <a:off x="3881836" y="5975883"/>
            <a:ext cx="5500694" cy="646331"/>
          </a:xfrm>
          <a:prstGeom prst="rect">
            <a:avLst/>
          </a:prstGeom>
          <a:noFill/>
        </p:spPr>
        <p:txBody>
          <a:bodyPr wrap="square" rtlCol="0" anchor="ctr" anchorCtr="0">
            <a:spAutoFit/>
          </a:bodyPr>
          <a:lstStyle/>
          <a:p>
            <a:pPr algn="ctr"/>
            <a:r>
              <a:rPr lang="de-DE" dirty="0" smtClean="0">
                <a:solidFill>
                  <a:schemeClr val="tx2">
                    <a:lumMod val="75000"/>
                  </a:schemeClr>
                </a:solidFill>
              </a:rPr>
              <a:t>Einsätze können an alle große körperliche und seelische Anforderungen stellen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20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p:cNvGrpSpPr/>
          <p:nvPr/>
        </p:nvGrpSpPr>
        <p:grpSpPr>
          <a:xfrm>
            <a:off x="571472" y="1629402"/>
            <a:ext cx="2836620" cy="2085350"/>
            <a:chOff x="571472" y="1629402"/>
            <a:chExt cx="2836620" cy="2085350"/>
          </a:xfrm>
        </p:grpSpPr>
        <p:sp>
          <p:nvSpPr>
            <p:cNvPr id="12" name="Rechteck 11"/>
            <p:cNvSpPr/>
            <p:nvPr/>
          </p:nvSpPr>
          <p:spPr bwMode="auto">
            <a:xfrm>
              <a:off x="571472" y="1629402"/>
              <a:ext cx="2836620" cy="2085350"/>
            </a:xfrm>
            <a:prstGeom prst="rect">
              <a:avLst/>
            </a:prstGeom>
            <a:solidFill>
              <a:schemeClr val="bg1">
                <a:lumMod val="75000"/>
              </a:schemeClr>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endParaRPr kumimoji="0" lang="de-DE" sz="1200" b="0" i="0" u="none" strike="noStrike" cap="none" normalizeH="0" baseline="0" dirty="0" smtClean="0">
                <a:ln>
                  <a:noFill/>
                </a:ln>
                <a:solidFill>
                  <a:schemeClr val="tx2">
                    <a:lumMod val="75000"/>
                  </a:schemeClr>
                </a:solidFill>
                <a:effectLst/>
                <a:latin typeface="Arial" charset="0"/>
              </a:endParaRPr>
            </a:p>
          </p:txBody>
        </p:sp>
        <p:sp>
          <p:nvSpPr>
            <p:cNvPr id="34" name="Textfeld 33"/>
            <p:cNvSpPr txBox="1"/>
            <p:nvPr/>
          </p:nvSpPr>
          <p:spPr>
            <a:xfrm rot="16200000">
              <a:off x="-241987" y="2517498"/>
              <a:ext cx="1903919"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Dies ist die Ausnahme</a:t>
              </a:r>
            </a:p>
          </p:txBody>
        </p:sp>
      </p:grpSp>
      <p:pic>
        <p:nvPicPr>
          <p:cNvPr id="1026" name="Picture 2"/>
          <p:cNvPicPr>
            <a:picLocks noChangeAspect="1" noChangeArrowheads="1"/>
          </p:cNvPicPr>
          <p:nvPr/>
        </p:nvPicPr>
        <p:blipFill>
          <a:blip r:embed="rId2"/>
          <a:srcRect/>
          <a:stretch>
            <a:fillRect/>
          </a:stretch>
        </p:blipFill>
        <p:spPr bwMode="auto">
          <a:xfrm>
            <a:off x="3442641" y="2735880"/>
            <a:ext cx="2643205" cy="1982404"/>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6" name="Rechteck 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4:</a:t>
            </a:r>
            <a:r>
              <a:rPr kumimoji="0" lang="de-DE" sz="1600" b="1" i="0" u="none" strike="noStrike" cap="none" normalizeH="0" dirty="0" smtClean="0">
                <a:ln>
                  <a:noFill/>
                </a:ln>
                <a:solidFill>
                  <a:schemeClr val="bg1"/>
                </a:solidFill>
                <a:effectLst/>
                <a:latin typeface="Arial" charset="0"/>
              </a:rPr>
              <a:t> </a:t>
            </a:r>
            <a:r>
              <a:rPr lang="de-DE" sz="1600" b="1" dirty="0" smtClean="0">
                <a:solidFill>
                  <a:schemeClr val="bg1"/>
                </a:solidFill>
                <a:latin typeface="Arial" charset="0"/>
              </a:rPr>
              <a:t>Wo befinden sich die </a:t>
            </a:r>
            <a:r>
              <a:rPr lang="de-DE" sz="1600" b="1" dirty="0" err="1" smtClean="0">
                <a:solidFill>
                  <a:schemeClr val="bg1"/>
                </a:solidFill>
                <a:latin typeface="Arial" charset="0"/>
              </a:rPr>
              <a:t>mitalarmierten</a:t>
            </a:r>
            <a:r>
              <a:rPr lang="de-DE" sz="1600" b="1" dirty="0" smtClean="0">
                <a:solidFill>
                  <a:schemeClr val="bg1"/>
                </a:solidFill>
                <a:latin typeface="Arial" charset="0"/>
              </a:rPr>
              <a:t> Kräfte</a:t>
            </a:r>
            <a:r>
              <a:rPr kumimoji="0" lang="de-DE" sz="1600" b="1" i="0" u="none" strike="noStrike" cap="none" normalizeH="0" dirty="0" smtClean="0">
                <a:ln>
                  <a:noFill/>
                </a:ln>
                <a:solidFill>
                  <a:schemeClr val="bg1"/>
                </a:solidFill>
                <a:effectLst/>
                <a:latin typeface="Arial" charset="0"/>
              </a:rPr>
              <a:t>?</a:t>
            </a:r>
            <a:endParaRPr kumimoji="0" lang="de-DE" sz="1600" b="1" i="0" u="none" strike="noStrike" cap="none" normalizeH="0" baseline="0" dirty="0" smtClean="0">
              <a:ln>
                <a:noFill/>
              </a:ln>
              <a:solidFill>
                <a:schemeClr val="bg1"/>
              </a:solidFill>
              <a:effectLst/>
              <a:latin typeface="Arial" charset="0"/>
            </a:endParaRPr>
          </a:p>
        </p:txBody>
      </p:sp>
      <p:sp>
        <p:nvSpPr>
          <p:cNvPr id="7" name="Textfeld 6"/>
          <p:cNvSpPr txBox="1"/>
          <p:nvPr/>
        </p:nvSpPr>
        <p:spPr>
          <a:xfrm>
            <a:off x="3857620" y="1000108"/>
            <a:ext cx="1792478" cy="276999"/>
          </a:xfrm>
          <a:prstGeom prst="rect">
            <a:avLst/>
          </a:prstGeom>
          <a:noFill/>
        </p:spPr>
        <p:txBody>
          <a:bodyPr wrap="none" rtlCol="0" anchor="ctr" anchorCtr="0">
            <a:spAutoFit/>
          </a:bodyPr>
          <a:lstStyle/>
          <a:p>
            <a:pPr algn="ctr"/>
            <a:r>
              <a:rPr lang="de-DE" sz="1200" dirty="0" err="1" smtClean="0">
                <a:solidFill>
                  <a:schemeClr val="tx2">
                    <a:lumMod val="75000"/>
                  </a:schemeClr>
                </a:solidFill>
              </a:rPr>
              <a:t>Mitalarmierte</a:t>
            </a:r>
            <a:r>
              <a:rPr lang="de-DE" sz="1200" dirty="0" smtClean="0">
                <a:solidFill>
                  <a:schemeClr val="tx2">
                    <a:lumMod val="75000"/>
                  </a:schemeClr>
                </a:solidFill>
              </a:rPr>
              <a:t> Kräfte</a:t>
            </a:r>
          </a:p>
        </p:txBody>
      </p:sp>
      <p:grpSp>
        <p:nvGrpSpPr>
          <p:cNvPr id="36" name="Gruppieren 35"/>
          <p:cNvGrpSpPr/>
          <p:nvPr/>
        </p:nvGrpSpPr>
        <p:grpSpPr>
          <a:xfrm>
            <a:off x="1214414" y="1277107"/>
            <a:ext cx="3539446" cy="899046"/>
            <a:chOff x="1214414" y="1277107"/>
            <a:chExt cx="3539446" cy="899046"/>
          </a:xfrm>
        </p:grpSpPr>
        <p:sp>
          <p:nvSpPr>
            <p:cNvPr id="8" name="Textfeld 7"/>
            <p:cNvSpPr txBox="1"/>
            <p:nvPr/>
          </p:nvSpPr>
          <p:spPr>
            <a:xfrm>
              <a:off x="1214414" y="1714488"/>
              <a:ext cx="1857388"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Befinden sich im Bereitstellungsraum</a:t>
              </a:r>
            </a:p>
          </p:txBody>
        </p:sp>
        <p:cxnSp>
          <p:nvCxnSpPr>
            <p:cNvPr id="18" name="Form 17"/>
            <p:cNvCxnSpPr>
              <a:stCxn id="7" idx="2"/>
              <a:endCxn id="8" idx="0"/>
            </p:cNvCxnSpPr>
            <p:nvPr/>
          </p:nvCxnSpPr>
          <p:spPr bwMode="auto">
            <a:xfrm rot="5400000">
              <a:off x="3229794" y="190422"/>
              <a:ext cx="437381" cy="2610751"/>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37" name="Gruppieren 36"/>
          <p:cNvGrpSpPr/>
          <p:nvPr/>
        </p:nvGrpSpPr>
        <p:grpSpPr>
          <a:xfrm>
            <a:off x="898168" y="2176153"/>
            <a:ext cx="2500330" cy="1340803"/>
            <a:chOff x="898168" y="2176153"/>
            <a:chExt cx="2500330" cy="1340803"/>
          </a:xfrm>
        </p:grpSpPr>
        <p:sp>
          <p:nvSpPr>
            <p:cNvPr id="9" name="Textfeld 8"/>
            <p:cNvSpPr txBox="1"/>
            <p:nvPr/>
          </p:nvSpPr>
          <p:spPr>
            <a:xfrm>
              <a:off x="898168" y="3055291"/>
              <a:ext cx="2500330"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Fordern Sie die Feuerwehren nach Bedarf ab</a:t>
              </a:r>
            </a:p>
          </p:txBody>
        </p:sp>
        <p:cxnSp>
          <p:nvCxnSpPr>
            <p:cNvPr id="20" name="Gerade Verbindung 19"/>
            <p:cNvCxnSpPr>
              <a:stCxn id="8" idx="2"/>
              <a:endCxn id="9" idx="0"/>
            </p:cNvCxnSpPr>
            <p:nvPr/>
          </p:nvCxnSpPr>
          <p:spPr bwMode="auto">
            <a:xfrm rot="16200000" flipH="1">
              <a:off x="1706151" y="2613109"/>
              <a:ext cx="879138" cy="5225"/>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3" name="Gruppieren 42"/>
          <p:cNvGrpSpPr/>
          <p:nvPr/>
        </p:nvGrpSpPr>
        <p:grpSpPr>
          <a:xfrm>
            <a:off x="650274" y="3516956"/>
            <a:ext cx="3000396" cy="1772821"/>
            <a:chOff x="650274" y="3516956"/>
            <a:chExt cx="3000396" cy="1772821"/>
          </a:xfrm>
        </p:grpSpPr>
        <p:sp>
          <p:nvSpPr>
            <p:cNvPr id="10" name="Textfeld 9"/>
            <p:cNvSpPr txBox="1"/>
            <p:nvPr/>
          </p:nvSpPr>
          <p:spPr>
            <a:xfrm>
              <a:off x="650274" y="4643446"/>
              <a:ext cx="3000396" cy="646331"/>
            </a:xfrm>
            <a:prstGeom prst="rect">
              <a:avLst/>
            </a:prstGeom>
            <a:noFill/>
          </p:spPr>
          <p:txBody>
            <a:bodyPr wrap="square" rtlCol="0" anchor="ctr" anchorCtr="0">
              <a:spAutoFit/>
            </a:bodyPr>
            <a:lstStyle/>
            <a:p>
              <a:pPr algn="ctr"/>
              <a:r>
                <a:rPr lang="de-DE" sz="1200" dirty="0" smtClean="0">
                  <a:solidFill>
                    <a:schemeClr val="tx2">
                      <a:lumMod val="75000"/>
                    </a:schemeClr>
                  </a:solidFill>
                </a:rPr>
                <a:t>Für alle von Ihnen nachgeforderten Kräfte ordnen Sie an, sich im Bereitstellungsraum zu sammeln</a:t>
              </a:r>
            </a:p>
          </p:txBody>
        </p:sp>
        <p:cxnSp>
          <p:nvCxnSpPr>
            <p:cNvPr id="22" name="Gerade Verbindung 21"/>
            <p:cNvCxnSpPr>
              <a:stCxn id="9" idx="2"/>
              <a:endCxn id="10" idx="0"/>
            </p:cNvCxnSpPr>
            <p:nvPr/>
          </p:nvCxnSpPr>
          <p:spPr bwMode="auto">
            <a:xfrm rot="16200000" flipH="1">
              <a:off x="1586157" y="4079131"/>
              <a:ext cx="1126490" cy="2139"/>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2" name="Gruppieren 41"/>
          <p:cNvGrpSpPr/>
          <p:nvPr/>
        </p:nvGrpSpPr>
        <p:grpSpPr>
          <a:xfrm>
            <a:off x="4753860" y="1277106"/>
            <a:ext cx="3961544" cy="1090965"/>
            <a:chOff x="4753860" y="1277106"/>
            <a:chExt cx="3961544" cy="1090965"/>
          </a:xfrm>
        </p:grpSpPr>
        <p:sp>
          <p:nvSpPr>
            <p:cNvPr id="13" name="Textfeld 12"/>
            <p:cNvSpPr txBox="1"/>
            <p:nvPr/>
          </p:nvSpPr>
          <p:spPr>
            <a:xfrm>
              <a:off x="5929322" y="1721740"/>
              <a:ext cx="2786082" cy="646331"/>
            </a:xfrm>
            <a:prstGeom prst="rect">
              <a:avLst/>
            </a:prstGeom>
            <a:noFill/>
          </p:spPr>
          <p:txBody>
            <a:bodyPr wrap="square" rtlCol="0" anchor="ctr" anchorCtr="0">
              <a:spAutoFit/>
            </a:bodyPr>
            <a:lstStyle/>
            <a:p>
              <a:pPr algn="ctr"/>
              <a:r>
                <a:rPr lang="de-DE" sz="1200" dirty="0" smtClean="0">
                  <a:solidFill>
                    <a:schemeClr val="tx2">
                      <a:lumMod val="75000"/>
                    </a:schemeClr>
                  </a:solidFill>
                </a:rPr>
                <a:t>Sind noch auf der Anfahrt oder schon an der Einsatzstelle eingetroffen</a:t>
              </a:r>
            </a:p>
          </p:txBody>
        </p:sp>
        <p:cxnSp>
          <p:nvCxnSpPr>
            <p:cNvPr id="26" name="Gewinkelte Verbindung 25"/>
            <p:cNvCxnSpPr>
              <a:stCxn id="7" idx="2"/>
              <a:endCxn id="13" idx="0"/>
            </p:cNvCxnSpPr>
            <p:nvPr/>
          </p:nvCxnSpPr>
          <p:spPr bwMode="auto">
            <a:xfrm rot="16200000" flipH="1">
              <a:off x="5815795" y="215171"/>
              <a:ext cx="444633" cy="2568504"/>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
        <p:nvSpPr>
          <p:cNvPr id="28" name="Textfeld 27"/>
          <p:cNvSpPr txBox="1"/>
          <p:nvPr/>
        </p:nvSpPr>
        <p:spPr>
          <a:xfrm>
            <a:off x="5771942" y="3429000"/>
            <a:ext cx="3071802" cy="646331"/>
          </a:xfrm>
          <a:prstGeom prst="rect">
            <a:avLst/>
          </a:prstGeom>
          <a:noFill/>
        </p:spPr>
        <p:txBody>
          <a:bodyPr wrap="square" rtlCol="0" anchor="ctr" anchorCtr="0">
            <a:spAutoFit/>
          </a:bodyPr>
          <a:lstStyle/>
          <a:p>
            <a:pPr algn="ctr"/>
            <a:r>
              <a:rPr lang="de-DE" sz="1200" dirty="0" smtClean="0">
                <a:solidFill>
                  <a:schemeClr val="tx2">
                    <a:lumMod val="75000"/>
                  </a:schemeClr>
                </a:solidFill>
              </a:rPr>
              <a:t>Je mehr Feuerwehren, desto schwieriger ist die Einsatzstellenorganisation</a:t>
            </a:r>
          </a:p>
        </p:txBody>
      </p:sp>
      <p:grpSp>
        <p:nvGrpSpPr>
          <p:cNvPr id="29" name="Gruppieren 28"/>
          <p:cNvGrpSpPr/>
          <p:nvPr/>
        </p:nvGrpSpPr>
        <p:grpSpPr>
          <a:xfrm>
            <a:off x="5286380" y="2143116"/>
            <a:ext cx="3714776" cy="816767"/>
            <a:chOff x="5286380" y="2357430"/>
            <a:chExt cx="3714776" cy="816767"/>
          </a:xfrm>
        </p:grpSpPr>
        <p:pic>
          <p:nvPicPr>
            <p:cNvPr id="18433" name="Picture 1" descr="L:\Grafiken\B02 Fahrzeuge\b02007.gif"/>
            <p:cNvPicPr>
              <a:picLocks noChangeAspect="1" noChangeArrowheads="1"/>
            </p:cNvPicPr>
            <p:nvPr/>
          </p:nvPicPr>
          <p:blipFill>
            <a:blip r:embed="rId3"/>
            <a:srcRect/>
            <a:stretch>
              <a:fillRect/>
            </a:stretch>
          </p:blipFill>
          <p:spPr bwMode="auto">
            <a:xfrm>
              <a:off x="5286380" y="2500306"/>
              <a:ext cx="826476" cy="388139"/>
            </a:xfrm>
            <a:prstGeom prst="rect">
              <a:avLst/>
            </a:prstGeom>
            <a:noFill/>
          </p:spPr>
        </p:pic>
        <p:pic>
          <p:nvPicPr>
            <p:cNvPr id="21" name="Picture 1" descr="L:\Grafiken\B02 Fahrzeuge\b02007.gif"/>
            <p:cNvPicPr>
              <a:picLocks noChangeAspect="1" noChangeArrowheads="1"/>
            </p:cNvPicPr>
            <p:nvPr/>
          </p:nvPicPr>
          <p:blipFill>
            <a:blip r:embed="rId3"/>
            <a:srcRect/>
            <a:stretch>
              <a:fillRect/>
            </a:stretch>
          </p:blipFill>
          <p:spPr bwMode="auto">
            <a:xfrm>
              <a:off x="6286512" y="2643182"/>
              <a:ext cx="826476" cy="388139"/>
            </a:xfrm>
            <a:prstGeom prst="rect">
              <a:avLst/>
            </a:prstGeom>
            <a:noFill/>
          </p:spPr>
        </p:pic>
        <p:pic>
          <p:nvPicPr>
            <p:cNvPr id="23" name="Picture 1" descr="L:\Grafiken\B02 Fahrzeuge\b02007.gif"/>
            <p:cNvPicPr>
              <a:picLocks noChangeAspect="1" noChangeArrowheads="1"/>
            </p:cNvPicPr>
            <p:nvPr/>
          </p:nvPicPr>
          <p:blipFill>
            <a:blip r:embed="rId3"/>
            <a:srcRect/>
            <a:stretch>
              <a:fillRect/>
            </a:stretch>
          </p:blipFill>
          <p:spPr bwMode="auto">
            <a:xfrm>
              <a:off x="7286644" y="2786058"/>
              <a:ext cx="826476" cy="388139"/>
            </a:xfrm>
            <a:prstGeom prst="rect">
              <a:avLst/>
            </a:prstGeom>
            <a:noFill/>
          </p:spPr>
        </p:pic>
        <p:pic>
          <p:nvPicPr>
            <p:cNvPr id="25" name="Picture 1" descr="L:\Grafiken\B02 Fahrzeuge\b02007.gif"/>
            <p:cNvPicPr>
              <a:picLocks noChangeAspect="1" noChangeArrowheads="1"/>
            </p:cNvPicPr>
            <p:nvPr/>
          </p:nvPicPr>
          <p:blipFill>
            <a:blip r:embed="rId3"/>
            <a:srcRect/>
            <a:stretch>
              <a:fillRect/>
            </a:stretch>
          </p:blipFill>
          <p:spPr bwMode="auto">
            <a:xfrm>
              <a:off x="8174680" y="2357430"/>
              <a:ext cx="826476" cy="388139"/>
            </a:xfrm>
            <a:prstGeom prst="rect">
              <a:avLst/>
            </a:prstGeom>
            <a:noFill/>
          </p:spPr>
        </p:pic>
      </p:grpSp>
      <p:grpSp>
        <p:nvGrpSpPr>
          <p:cNvPr id="41" name="Gruppieren 40"/>
          <p:cNvGrpSpPr/>
          <p:nvPr/>
        </p:nvGrpSpPr>
        <p:grpSpPr>
          <a:xfrm>
            <a:off x="5735908" y="4075331"/>
            <a:ext cx="3143240" cy="1416814"/>
            <a:chOff x="5735908" y="4075331"/>
            <a:chExt cx="3143240" cy="1416814"/>
          </a:xfrm>
        </p:grpSpPr>
        <p:sp>
          <p:nvSpPr>
            <p:cNvPr id="15" name="Textfeld 14"/>
            <p:cNvSpPr txBox="1"/>
            <p:nvPr/>
          </p:nvSpPr>
          <p:spPr>
            <a:xfrm>
              <a:off x="5735908" y="4661148"/>
              <a:ext cx="3143240" cy="830997"/>
            </a:xfrm>
            <a:prstGeom prst="rect">
              <a:avLst/>
            </a:prstGeom>
            <a:noFill/>
          </p:spPr>
          <p:txBody>
            <a:bodyPr wrap="square" rtlCol="0" anchor="ctr" anchorCtr="0">
              <a:spAutoFit/>
            </a:bodyPr>
            <a:lstStyle/>
            <a:p>
              <a:pPr algn="ctr"/>
              <a:r>
                <a:rPr lang="de-DE" sz="1200" dirty="0" smtClean="0">
                  <a:solidFill>
                    <a:schemeClr val="tx2">
                      <a:lumMod val="75000"/>
                    </a:schemeClr>
                  </a:solidFill>
                </a:rPr>
                <a:t>Gemeinsames Festlegen der Aufstellflächen der Einsatzfahrzeuge mit den Führungskräften der zugefahrenen Feuerwehren</a:t>
              </a:r>
            </a:p>
          </p:txBody>
        </p:sp>
        <p:cxnSp>
          <p:nvCxnSpPr>
            <p:cNvPr id="31" name="Gerade Verbindung 30"/>
            <p:cNvCxnSpPr>
              <a:stCxn id="28" idx="2"/>
              <a:endCxn id="15" idx="0"/>
            </p:cNvCxnSpPr>
            <p:nvPr/>
          </p:nvCxnSpPr>
          <p:spPr bwMode="auto">
            <a:xfrm rot="5400000">
              <a:off x="7014778" y="4368082"/>
              <a:ext cx="585817" cy="315"/>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39" name="Gruppieren 38"/>
          <p:cNvGrpSpPr/>
          <p:nvPr/>
        </p:nvGrpSpPr>
        <p:grpSpPr>
          <a:xfrm>
            <a:off x="2150472" y="5289777"/>
            <a:ext cx="5157056" cy="886904"/>
            <a:chOff x="2150472" y="5289777"/>
            <a:chExt cx="5157056" cy="886904"/>
          </a:xfrm>
        </p:grpSpPr>
        <p:sp>
          <p:nvSpPr>
            <p:cNvPr id="11" name="Textfeld 10"/>
            <p:cNvSpPr txBox="1"/>
            <p:nvPr/>
          </p:nvSpPr>
          <p:spPr>
            <a:xfrm>
              <a:off x="3071802" y="5715016"/>
              <a:ext cx="3000396"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Beauftragen Sie jemanden mit der Fahrzeugeinweisung</a:t>
              </a:r>
            </a:p>
          </p:txBody>
        </p:sp>
        <p:cxnSp>
          <p:nvCxnSpPr>
            <p:cNvPr id="24" name="Form 23"/>
            <p:cNvCxnSpPr>
              <a:stCxn id="10" idx="2"/>
              <a:endCxn id="11" idx="1"/>
            </p:cNvCxnSpPr>
            <p:nvPr/>
          </p:nvCxnSpPr>
          <p:spPr bwMode="auto">
            <a:xfrm rot="16200000" flipH="1">
              <a:off x="2283101" y="5157148"/>
              <a:ext cx="656072" cy="921330"/>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33" name="Form 32"/>
            <p:cNvCxnSpPr>
              <a:stCxn id="15" idx="2"/>
              <a:endCxn id="11" idx="3"/>
            </p:cNvCxnSpPr>
            <p:nvPr/>
          </p:nvCxnSpPr>
          <p:spPr bwMode="auto">
            <a:xfrm rot="5400000">
              <a:off x="6463011" y="5101332"/>
              <a:ext cx="453704" cy="1235330"/>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20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0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559569" y="4857760"/>
            <a:ext cx="8024861" cy="936294"/>
            <a:chOff x="571472" y="5500702"/>
            <a:chExt cx="8024861" cy="936294"/>
          </a:xfrm>
        </p:grpSpPr>
        <p:pic>
          <p:nvPicPr>
            <p:cNvPr id="12" name="Picture 3"/>
            <p:cNvPicPr>
              <a:picLocks noChangeAspect="1" noChangeArrowheads="1"/>
            </p:cNvPicPr>
            <p:nvPr/>
          </p:nvPicPr>
          <p:blipFill>
            <a:blip r:embed="rId2">
              <a:clrChange>
                <a:clrFrom>
                  <a:srgbClr val="FFFDFF"/>
                </a:clrFrom>
                <a:clrTo>
                  <a:srgbClr val="FFFDFF">
                    <a:alpha val="0"/>
                  </a:srgbClr>
                </a:clrTo>
              </a:clrChange>
            </a:blip>
            <a:srcRect/>
            <a:stretch>
              <a:fillRect/>
            </a:stretch>
          </p:blipFill>
          <p:spPr bwMode="auto">
            <a:xfrm>
              <a:off x="7500958" y="5500702"/>
              <a:ext cx="1095375" cy="895350"/>
            </a:xfrm>
            <a:prstGeom prst="rect">
              <a:avLst/>
            </a:prstGeom>
            <a:noFill/>
            <a:ln w="9525">
              <a:noFill/>
              <a:miter lim="800000"/>
              <a:headEnd/>
              <a:tailEnd/>
            </a:ln>
            <a:effectLst/>
          </p:spPr>
        </p:pic>
        <p:sp>
          <p:nvSpPr>
            <p:cNvPr id="9" name="Textfeld 8"/>
            <p:cNvSpPr txBox="1"/>
            <p:nvPr/>
          </p:nvSpPr>
          <p:spPr>
            <a:xfrm>
              <a:off x="1316346" y="5714774"/>
              <a:ext cx="6513292" cy="523220"/>
            </a:xfrm>
            <a:prstGeom prst="rect">
              <a:avLst/>
            </a:prstGeom>
            <a:noFill/>
          </p:spPr>
          <p:txBody>
            <a:bodyPr wrap="square" rtlCol="0">
              <a:spAutoFit/>
            </a:bodyPr>
            <a:lstStyle/>
            <a:p>
              <a:pPr algn="ctr"/>
              <a:r>
                <a:rPr lang="de-DE" sz="1400" dirty="0" smtClean="0">
                  <a:solidFill>
                    <a:schemeClr val="tx2">
                      <a:lumMod val="75000"/>
                    </a:schemeClr>
                  </a:solidFill>
                </a:rPr>
                <a:t>Zur Menschenrettung und zum Leisten der Ersten Hilfe sind zusätzlich zur persönlichen Schutzausrüstung Infektionshandschuhe zu tragen </a:t>
              </a:r>
              <a:endParaRPr lang="de-DE" sz="1400" dirty="0">
                <a:solidFill>
                  <a:schemeClr val="tx2">
                    <a:lumMod val="75000"/>
                  </a:schemeClr>
                </a:solidFill>
              </a:endParaRPr>
            </a:p>
          </p:txBody>
        </p:sp>
        <p:pic>
          <p:nvPicPr>
            <p:cNvPr id="11" name="Picture 3"/>
            <p:cNvPicPr>
              <a:picLocks noChangeAspect="1" noChangeArrowheads="1"/>
            </p:cNvPicPr>
            <p:nvPr/>
          </p:nvPicPr>
          <p:blipFill>
            <a:blip r:embed="rId2">
              <a:clrChange>
                <a:clrFrom>
                  <a:srgbClr val="FFFDFF"/>
                </a:clrFrom>
                <a:clrTo>
                  <a:srgbClr val="FFFDFF">
                    <a:alpha val="0"/>
                  </a:srgbClr>
                </a:clrTo>
              </a:clrChange>
            </a:blip>
            <a:srcRect/>
            <a:stretch>
              <a:fillRect/>
            </a:stretch>
          </p:blipFill>
          <p:spPr bwMode="auto">
            <a:xfrm>
              <a:off x="571472" y="5541646"/>
              <a:ext cx="1095375" cy="895350"/>
            </a:xfrm>
            <a:prstGeom prst="rect">
              <a:avLst/>
            </a:prstGeom>
            <a:noFill/>
            <a:ln w="9525">
              <a:noFill/>
              <a:miter lim="800000"/>
              <a:headEnd/>
              <a:tailEnd/>
            </a:ln>
            <a:effectLst/>
          </p:spPr>
        </p:pic>
      </p:grpSp>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6" name="Rechteck 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5: Informieren</a:t>
            </a:r>
            <a:r>
              <a:rPr kumimoji="0" lang="de-DE" sz="1600" b="1" i="0" u="none" strike="noStrike" cap="none" normalizeH="0" dirty="0" smtClean="0">
                <a:ln>
                  <a:noFill/>
                </a:ln>
                <a:solidFill>
                  <a:schemeClr val="bg1"/>
                </a:solidFill>
                <a:effectLst/>
                <a:latin typeface="Arial" charset="0"/>
              </a:rPr>
              <a:t> der Mannschaft über den vermutlichen Einsatz</a:t>
            </a:r>
            <a:endParaRPr kumimoji="0" lang="de-DE" sz="1600" b="1" i="0" u="none" strike="noStrike" cap="none" normalizeH="0" baseline="0" dirty="0" smtClean="0">
              <a:ln>
                <a:noFill/>
              </a:ln>
              <a:solidFill>
                <a:schemeClr val="bg1"/>
              </a:solidFill>
              <a:effectLst/>
              <a:latin typeface="Arial" charset="0"/>
            </a:endParaRPr>
          </a:p>
        </p:txBody>
      </p:sp>
      <p:sp>
        <p:nvSpPr>
          <p:cNvPr id="8" name="Textfeld 7"/>
          <p:cNvSpPr txBox="1"/>
          <p:nvPr/>
        </p:nvSpPr>
        <p:spPr>
          <a:xfrm>
            <a:off x="3857556" y="857232"/>
            <a:ext cx="5286444" cy="3123932"/>
          </a:xfrm>
          <a:prstGeom prst="rect">
            <a:avLst/>
          </a:prstGeom>
          <a:noFill/>
        </p:spPr>
        <p:txBody>
          <a:bodyPr wrap="square" rtlCol="0">
            <a:spAutoFit/>
          </a:bodyPr>
          <a:lstStyle/>
          <a:p>
            <a:pPr algn="ctr">
              <a:spcBef>
                <a:spcPts val="600"/>
              </a:spcBef>
            </a:pPr>
            <a:endParaRPr lang="de-DE" sz="1400" dirty="0" smtClean="0">
              <a:solidFill>
                <a:schemeClr val="tx2">
                  <a:lumMod val="75000"/>
                </a:schemeClr>
              </a:solidFill>
            </a:endParaRPr>
          </a:p>
          <a:p>
            <a:pPr marL="531813" indent="-354013">
              <a:spcBef>
                <a:spcPts val="600"/>
              </a:spcBef>
              <a:buFont typeface="Arial" pitchFamily="34" charset="0"/>
              <a:buChar char="•"/>
            </a:pPr>
            <a:r>
              <a:rPr lang="de-DE" sz="1400" dirty="0" smtClean="0">
                <a:solidFill>
                  <a:schemeClr val="tx2">
                    <a:lumMod val="75000"/>
                  </a:schemeClr>
                </a:solidFill>
              </a:rPr>
              <a:t>Informieren und Vorbereiten der Mannschaft während der Anfahrt zur Einsatzstelle</a:t>
            </a:r>
          </a:p>
          <a:p>
            <a:pPr marL="531813" indent="-354013">
              <a:spcBef>
                <a:spcPts val="600"/>
              </a:spcBef>
              <a:buFont typeface="Arial" pitchFamily="34" charset="0"/>
              <a:buChar char="•"/>
            </a:pPr>
            <a:r>
              <a:rPr lang="de-DE" sz="1400" dirty="0" smtClean="0">
                <a:solidFill>
                  <a:schemeClr val="tx2">
                    <a:lumMod val="75000"/>
                  </a:schemeClr>
                </a:solidFill>
              </a:rPr>
              <a:t>Aus dem Einsatzstichwort ist erkennbar, um welche Art des Einsatzes es sich handeln kann. Insbesondere bei Einsätzen mit der Gefährdung von Menschenleben sind die Einsatzkräfte besonderen seelischen oder körperlichen Belastungen ausgesetzt</a:t>
            </a:r>
          </a:p>
          <a:p>
            <a:pPr marL="531813" indent="-354013">
              <a:spcBef>
                <a:spcPts val="600"/>
              </a:spcBef>
              <a:buFont typeface="Arial" pitchFamily="34" charset="0"/>
              <a:buChar char="•"/>
            </a:pPr>
            <a:r>
              <a:rPr lang="de-DE" sz="1400" dirty="0" smtClean="0">
                <a:solidFill>
                  <a:schemeClr val="tx2">
                    <a:lumMod val="75000"/>
                  </a:schemeClr>
                </a:solidFill>
              </a:rPr>
              <a:t>Deshalb ist es wichtig, dass sich die Einsatzkräfte bereits auf der Anfahrt gedanklich auf das einstellen können, was sie möglicherweise erwartet</a:t>
            </a:r>
            <a:endParaRPr lang="de-DE" sz="1400" dirty="0">
              <a:solidFill>
                <a:schemeClr val="tx2">
                  <a:lumMod val="75000"/>
                </a:schemeClr>
              </a:solidFill>
            </a:endParaRPr>
          </a:p>
        </p:txBody>
      </p:sp>
      <p:sp>
        <p:nvSpPr>
          <p:cNvPr id="10" name="Textfeld 9"/>
          <p:cNvSpPr txBox="1"/>
          <p:nvPr/>
        </p:nvSpPr>
        <p:spPr>
          <a:xfrm>
            <a:off x="214953" y="4199158"/>
            <a:ext cx="8929047"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 Großbrand *** Verkehrsunfall *** vermisste Person **** Wohnungsbrand *** Brennender PKW *</a:t>
            </a:r>
          </a:p>
        </p:txBody>
      </p:sp>
      <p:pic>
        <p:nvPicPr>
          <p:cNvPr id="14" name="Grafik 13" descr="Antreten.png"/>
          <p:cNvPicPr>
            <a:picLocks noChangeAspect="1"/>
          </p:cNvPicPr>
          <p:nvPr/>
        </p:nvPicPr>
        <p:blipFill>
          <a:blip r:embed="rId3" cstate="print"/>
          <a:stretch>
            <a:fillRect/>
          </a:stretch>
        </p:blipFill>
        <p:spPr>
          <a:xfrm>
            <a:off x="188881" y="840298"/>
            <a:ext cx="3401725" cy="3088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 </a:t>
            </a:r>
            <a:endParaRPr lang="de-DE" sz="1800" dirty="0"/>
          </a:p>
        </p:txBody>
      </p:sp>
      <p:sp>
        <p:nvSpPr>
          <p:cNvPr id="6" name="Rechteck 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6: Lage auf Sicht beim Anfahren</a:t>
            </a:r>
            <a:r>
              <a:rPr kumimoji="0" lang="de-DE" sz="1600" b="1" i="0" u="none" strike="noStrike" cap="none" normalizeH="0" dirty="0" smtClean="0">
                <a:ln>
                  <a:noFill/>
                </a:ln>
                <a:solidFill>
                  <a:schemeClr val="bg1"/>
                </a:solidFill>
                <a:effectLst/>
                <a:latin typeface="Arial" charset="0"/>
              </a:rPr>
              <a:t> der Einsatzstelle</a:t>
            </a:r>
            <a:endParaRPr kumimoji="0" lang="de-DE" sz="1600" b="1" i="0" u="none" strike="noStrike" cap="none" normalizeH="0" baseline="0" dirty="0" smtClean="0">
              <a:ln>
                <a:noFill/>
              </a:ln>
              <a:solidFill>
                <a:schemeClr val="bg1"/>
              </a:solidFill>
              <a:effectLst/>
              <a:latin typeface="Arial" charset="0"/>
            </a:endParaRPr>
          </a:p>
        </p:txBody>
      </p:sp>
      <p:sp>
        <p:nvSpPr>
          <p:cNvPr id="7" name="Textfeld 6"/>
          <p:cNvSpPr txBox="1"/>
          <p:nvPr/>
        </p:nvSpPr>
        <p:spPr>
          <a:xfrm>
            <a:off x="4572000" y="1000108"/>
            <a:ext cx="4557123" cy="954107"/>
          </a:xfrm>
          <a:prstGeom prst="rect">
            <a:avLst/>
          </a:prstGeom>
          <a:noFill/>
        </p:spPr>
        <p:txBody>
          <a:bodyPr wrap="square" rtlCol="0" anchor="ctr" anchorCtr="0">
            <a:spAutoFit/>
          </a:bodyPr>
          <a:lstStyle/>
          <a:p>
            <a:pPr algn="ctr"/>
            <a:r>
              <a:rPr lang="de-DE" sz="1400" dirty="0" smtClean="0">
                <a:solidFill>
                  <a:schemeClr val="tx2">
                    <a:lumMod val="75000"/>
                  </a:schemeClr>
                </a:solidFill>
              </a:rPr>
              <a:t>Wenn Sie mit dem Einsatzfahrzeug auf die Einsatzstelle zufahren, können Sie bereits viele Informationen erkennen, die Ihnen bei der Einsatzplanung helfen</a:t>
            </a:r>
          </a:p>
        </p:txBody>
      </p:sp>
      <p:pic>
        <p:nvPicPr>
          <p:cNvPr id="2050" name="Picture 2"/>
          <p:cNvPicPr>
            <a:picLocks noChangeAspect="1" noChangeArrowheads="1"/>
          </p:cNvPicPr>
          <p:nvPr/>
        </p:nvPicPr>
        <p:blipFill>
          <a:blip r:embed="rId2"/>
          <a:srcRect/>
          <a:stretch>
            <a:fillRect/>
          </a:stretch>
        </p:blipFill>
        <p:spPr bwMode="auto">
          <a:xfrm>
            <a:off x="1129328" y="883516"/>
            <a:ext cx="3427199"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nvGrpSpPr>
          <p:cNvPr id="21" name="Gruppieren 20"/>
          <p:cNvGrpSpPr/>
          <p:nvPr/>
        </p:nvGrpSpPr>
        <p:grpSpPr>
          <a:xfrm>
            <a:off x="5429256" y="3811563"/>
            <a:ext cx="2857520" cy="1761250"/>
            <a:chOff x="5429256" y="3811563"/>
            <a:chExt cx="2857520" cy="1761250"/>
          </a:xfrm>
        </p:grpSpPr>
        <p:sp>
          <p:nvSpPr>
            <p:cNvPr id="9" name="Textfeld 8"/>
            <p:cNvSpPr txBox="1"/>
            <p:nvPr/>
          </p:nvSpPr>
          <p:spPr>
            <a:xfrm>
              <a:off x="5429256" y="4834149"/>
              <a:ext cx="2857520" cy="738664"/>
            </a:xfrm>
            <a:prstGeom prst="rect">
              <a:avLst/>
            </a:prstGeom>
            <a:noFill/>
          </p:spPr>
          <p:txBody>
            <a:bodyPr wrap="square" rtlCol="0" anchor="ctr" anchorCtr="0">
              <a:spAutoFit/>
            </a:bodyPr>
            <a:lstStyle/>
            <a:p>
              <a:pPr algn="ctr"/>
              <a:r>
                <a:rPr lang="de-DE" sz="1400" dirty="0" smtClean="0">
                  <a:solidFill>
                    <a:schemeClr val="tx2">
                      <a:lumMod val="75000"/>
                    </a:schemeClr>
                  </a:solidFill>
                </a:rPr>
                <a:t>Folgende Merkmal können Ihnen beim ersten Einschätzen der Lage helfen</a:t>
              </a:r>
            </a:p>
          </p:txBody>
        </p:sp>
        <p:cxnSp>
          <p:nvCxnSpPr>
            <p:cNvPr id="11" name="Gerade Verbindung 10"/>
            <p:cNvCxnSpPr>
              <a:stCxn id="8" idx="2"/>
              <a:endCxn id="9" idx="0"/>
            </p:cNvCxnSpPr>
            <p:nvPr/>
          </p:nvCxnSpPr>
          <p:spPr bwMode="auto">
            <a:xfrm rot="16200000" flipH="1">
              <a:off x="6344966" y="4321099"/>
              <a:ext cx="1022586" cy="3513"/>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
        <p:nvSpPr>
          <p:cNvPr id="5" name="Textfeld 4"/>
          <p:cNvSpPr txBox="1"/>
          <p:nvPr/>
        </p:nvSpPr>
        <p:spPr>
          <a:xfrm>
            <a:off x="214282" y="3811810"/>
            <a:ext cx="4357719" cy="2785378"/>
          </a:xfrm>
          <a:prstGeom prst="rect">
            <a:avLst/>
          </a:prstGeom>
          <a:noFill/>
        </p:spPr>
        <p:txBody>
          <a:bodyPr wrap="square" rtlCol="0" anchor="ctr" anchorCtr="0">
            <a:spAutoFit/>
          </a:bodyPr>
          <a:lstStyle/>
          <a:p>
            <a:pPr>
              <a:spcBef>
                <a:spcPts val="600"/>
              </a:spcBef>
            </a:pPr>
            <a:r>
              <a:rPr lang="de-DE" sz="1400" b="1" dirty="0" smtClean="0">
                <a:solidFill>
                  <a:schemeClr val="tx2">
                    <a:lumMod val="75000"/>
                  </a:schemeClr>
                </a:solidFill>
              </a:rPr>
              <a:t>Beispielsweise</a:t>
            </a:r>
          </a:p>
          <a:p>
            <a:pPr marL="538163" indent="-363538">
              <a:spcBef>
                <a:spcPts val="600"/>
              </a:spcBef>
              <a:buFont typeface="Arial" pitchFamily="34" charset="0"/>
              <a:buChar char="•"/>
            </a:pPr>
            <a:r>
              <a:rPr lang="de-DE" sz="1400" dirty="0" smtClean="0">
                <a:solidFill>
                  <a:schemeClr val="tx2">
                    <a:lumMod val="75000"/>
                  </a:schemeClr>
                </a:solidFill>
              </a:rPr>
              <a:t>Nutzungsart des Gebäudes</a:t>
            </a:r>
          </a:p>
          <a:p>
            <a:pPr marL="538163" indent="-363538">
              <a:spcBef>
                <a:spcPts val="600"/>
              </a:spcBef>
              <a:buFont typeface="Arial" pitchFamily="34" charset="0"/>
              <a:buChar char="•"/>
            </a:pPr>
            <a:r>
              <a:rPr lang="de-DE" sz="1400" dirty="0" smtClean="0">
                <a:solidFill>
                  <a:schemeClr val="tx2">
                    <a:lumMod val="75000"/>
                  </a:schemeClr>
                </a:solidFill>
              </a:rPr>
              <a:t>Offensichtlich gefährdete Personen und deren Anzahl</a:t>
            </a:r>
          </a:p>
          <a:p>
            <a:pPr marL="538163" indent="-363538">
              <a:spcBef>
                <a:spcPts val="600"/>
              </a:spcBef>
              <a:buFont typeface="Arial" pitchFamily="34" charset="0"/>
              <a:buChar char="•"/>
            </a:pPr>
            <a:r>
              <a:rPr lang="de-DE" sz="1400" dirty="0" smtClean="0">
                <a:solidFill>
                  <a:schemeClr val="tx2">
                    <a:lumMod val="75000"/>
                  </a:schemeClr>
                </a:solidFill>
              </a:rPr>
              <a:t>Art der Gefährdung (Brandrauch, Feuer, etc.)</a:t>
            </a:r>
          </a:p>
          <a:p>
            <a:pPr marL="538163" indent="-363538">
              <a:spcBef>
                <a:spcPts val="600"/>
              </a:spcBef>
              <a:buFont typeface="Arial" pitchFamily="34" charset="0"/>
              <a:buChar char="•"/>
            </a:pPr>
            <a:r>
              <a:rPr lang="de-DE" sz="1400" dirty="0" smtClean="0">
                <a:solidFill>
                  <a:schemeClr val="tx2">
                    <a:lumMod val="75000"/>
                  </a:schemeClr>
                </a:solidFill>
              </a:rPr>
              <a:t>Anzahl der Geschosse</a:t>
            </a:r>
          </a:p>
          <a:p>
            <a:pPr marL="538163" indent="-363538">
              <a:spcBef>
                <a:spcPts val="600"/>
              </a:spcBef>
              <a:buFont typeface="Arial" pitchFamily="34" charset="0"/>
              <a:buChar char="•"/>
            </a:pPr>
            <a:r>
              <a:rPr lang="de-DE" sz="1400" dirty="0" smtClean="0">
                <a:solidFill>
                  <a:schemeClr val="tx2">
                    <a:lumMod val="75000"/>
                  </a:schemeClr>
                </a:solidFill>
              </a:rPr>
              <a:t>Bauweise (offen, geschlossen, etc.)</a:t>
            </a:r>
          </a:p>
          <a:p>
            <a:pPr marL="538163" indent="-363538">
              <a:spcBef>
                <a:spcPts val="600"/>
              </a:spcBef>
              <a:buFont typeface="Arial" pitchFamily="34" charset="0"/>
              <a:buChar char="•"/>
            </a:pPr>
            <a:r>
              <a:rPr lang="de-DE" sz="1400" dirty="0" smtClean="0">
                <a:solidFill>
                  <a:schemeClr val="tx2">
                    <a:lumMod val="75000"/>
                  </a:schemeClr>
                </a:solidFill>
              </a:rPr>
              <a:t>Art der Bedachung</a:t>
            </a:r>
          </a:p>
          <a:p>
            <a:pPr marL="538163" indent="-363538">
              <a:spcBef>
                <a:spcPts val="600"/>
              </a:spcBef>
              <a:buFont typeface="Arial" pitchFamily="34" charset="0"/>
              <a:buChar char="•"/>
            </a:pPr>
            <a:r>
              <a:rPr lang="de-DE" sz="1400" dirty="0" smtClean="0">
                <a:solidFill>
                  <a:schemeClr val="tx2">
                    <a:lumMod val="75000"/>
                  </a:schemeClr>
                </a:solidFill>
              </a:rPr>
              <a:t>…</a:t>
            </a:r>
          </a:p>
        </p:txBody>
      </p:sp>
      <p:cxnSp>
        <p:nvCxnSpPr>
          <p:cNvPr id="14" name="Gerade Verbindung 13"/>
          <p:cNvCxnSpPr>
            <a:stCxn id="9" idx="1"/>
            <a:endCxn id="5" idx="3"/>
          </p:cNvCxnSpPr>
          <p:nvPr/>
        </p:nvCxnSpPr>
        <p:spPr bwMode="auto">
          <a:xfrm rot="10800000" flipV="1">
            <a:off x="4572002" y="5203481"/>
            <a:ext cx="857255" cy="101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nvGrpSpPr>
          <p:cNvPr id="19" name="Gruppieren 18"/>
          <p:cNvGrpSpPr/>
          <p:nvPr/>
        </p:nvGrpSpPr>
        <p:grpSpPr>
          <a:xfrm>
            <a:off x="5104272" y="1954215"/>
            <a:ext cx="3500462" cy="1857348"/>
            <a:chOff x="5104272" y="1954215"/>
            <a:chExt cx="3500462" cy="1857348"/>
          </a:xfrm>
        </p:grpSpPr>
        <p:sp>
          <p:nvSpPr>
            <p:cNvPr id="8" name="Textfeld 7"/>
            <p:cNvSpPr txBox="1"/>
            <p:nvPr/>
          </p:nvSpPr>
          <p:spPr>
            <a:xfrm>
              <a:off x="5104272" y="3072899"/>
              <a:ext cx="3500462" cy="738664"/>
            </a:xfrm>
            <a:prstGeom prst="rect">
              <a:avLst/>
            </a:prstGeom>
            <a:noFill/>
          </p:spPr>
          <p:txBody>
            <a:bodyPr wrap="square" rtlCol="0" anchor="ctr" anchorCtr="0">
              <a:spAutoFit/>
            </a:bodyPr>
            <a:lstStyle/>
            <a:p>
              <a:pPr algn="ctr"/>
              <a:r>
                <a:rPr lang="de-DE" sz="1400" dirty="0" smtClean="0">
                  <a:solidFill>
                    <a:schemeClr val="tx2">
                      <a:lumMod val="75000"/>
                    </a:schemeClr>
                  </a:solidFill>
                </a:rPr>
                <a:t>Welche der nebenstehenden Informationen sind für Sie auf Sicht erkennbar?</a:t>
              </a:r>
            </a:p>
          </p:txBody>
        </p:sp>
        <p:cxnSp>
          <p:nvCxnSpPr>
            <p:cNvPr id="13" name="Gerade Verbindung 12"/>
            <p:cNvCxnSpPr>
              <a:stCxn id="7" idx="2"/>
              <a:endCxn id="8" idx="0"/>
            </p:cNvCxnSpPr>
            <p:nvPr/>
          </p:nvCxnSpPr>
          <p:spPr bwMode="auto">
            <a:xfrm rot="16200000" flipH="1">
              <a:off x="6293190" y="2511586"/>
              <a:ext cx="1118684" cy="394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2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2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20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20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20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2000"/>
                                        <p:tgtEl>
                                          <p:spTgt spid="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Zielgruppen</a:t>
            </a:r>
            <a:endParaRPr kumimoji="0" lang="de-DE" sz="1600" b="1" i="0" u="none" strike="noStrike" cap="none" normalizeH="0" baseline="0" dirty="0" smtClean="0">
              <a:ln>
                <a:noFill/>
              </a:ln>
              <a:solidFill>
                <a:schemeClr val="bg1"/>
              </a:solidFill>
              <a:effectLst/>
              <a:latin typeface="Arial" charset="0"/>
            </a:endParaRPr>
          </a:p>
        </p:txBody>
      </p:sp>
      <p:sp>
        <p:nvSpPr>
          <p:cNvPr id="5" name="Titel 17"/>
          <p:cNvSpPr>
            <a:spLocks noGrp="1"/>
          </p:cNvSpPr>
          <p:nvPr>
            <p:ph type="title"/>
          </p:nvPr>
        </p:nvSpPr>
        <p:spPr>
          <a:xfrm>
            <a:off x="239713" y="95250"/>
            <a:ext cx="7546997" cy="379413"/>
          </a:xfrm>
        </p:spPr>
        <p:txBody>
          <a:bodyPr/>
          <a:lstStyle/>
          <a:p>
            <a:r>
              <a:rPr lang="de-DE" sz="1800" dirty="0" smtClean="0"/>
              <a:t>Einsatzführung in Ausnahmefällen</a:t>
            </a:r>
            <a:endParaRPr lang="de-DE" sz="1800" dirty="0"/>
          </a:p>
        </p:txBody>
      </p:sp>
      <p:sp>
        <p:nvSpPr>
          <p:cNvPr id="6" name="Textfeld 5"/>
          <p:cNvSpPr txBox="1"/>
          <p:nvPr/>
        </p:nvSpPr>
        <p:spPr>
          <a:xfrm>
            <a:off x="2032520" y="1356572"/>
            <a:ext cx="5064631" cy="830997"/>
          </a:xfrm>
          <a:prstGeom prst="rect">
            <a:avLst/>
          </a:prstGeom>
          <a:noFill/>
        </p:spPr>
        <p:txBody>
          <a:bodyPr wrap="square" rtlCol="0" anchor="ctr" anchorCtr="0">
            <a:spAutoFit/>
          </a:bodyPr>
          <a:lstStyle/>
          <a:p>
            <a:pPr algn="ctr"/>
            <a:r>
              <a:rPr lang="de-DE" sz="1600" dirty="0" smtClean="0">
                <a:solidFill>
                  <a:schemeClr val="tx2">
                    <a:lumMod val="75000"/>
                  </a:schemeClr>
                </a:solidFill>
              </a:rPr>
              <a:t>Zielgruppen für das Unterweisen in den</a:t>
            </a:r>
          </a:p>
          <a:p>
            <a:pPr algn="ctr"/>
            <a:r>
              <a:rPr lang="de-DE" sz="1600" dirty="0" smtClean="0">
                <a:solidFill>
                  <a:schemeClr val="tx2">
                    <a:lumMod val="75000"/>
                  </a:schemeClr>
                </a:solidFill>
              </a:rPr>
              <a:t>Leitfaden zur Einsatzführung in Ausnahmefällen</a:t>
            </a:r>
          </a:p>
        </p:txBody>
      </p:sp>
      <p:grpSp>
        <p:nvGrpSpPr>
          <p:cNvPr id="28" name="Gruppieren 27"/>
          <p:cNvGrpSpPr/>
          <p:nvPr/>
        </p:nvGrpSpPr>
        <p:grpSpPr>
          <a:xfrm>
            <a:off x="3539458" y="3990621"/>
            <a:ext cx="3961500" cy="828738"/>
            <a:chOff x="3539458" y="3990621"/>
            <a:chExt cx="3961500" cy="828738"/>
          </a:xfrm>
        </p:grpSpPr>
        <p:sp>
          <p:nvSpPr>
            <p:cNvPr id="11" name="Textfeld 10"/>
            <p:cNvSpPr txBox="1"/>
            <p:nvPr/>
          </p:nvSpPr>
          <p:spPr>
            <a:xfrm>
              <a:off x="4572000" y="4357694"/>
              <a:ext cx="2928958" cy="461665"/>
            </a:xfrm>
            <a:prstGeom prst="rect">
              <a:avLst/>
            </a:prstGeom>
            <a:solidFill>
              <a:schemeClr val="tx1"/>
            </a:solidFill>
          </p:spPr>
          <p:txBody>
            <a:bodyPr wrap="square" rtlCol="0" anchor="ctr" anchorCtr="0">
              <a:spAutoFit/>
            </a:bodyPr>
            <a:lstStyle/>
            <a:p>
              <a:r>
                <a:rPr lang="de-DE" sz="1200" b="1" dirty="0" smtClean="0">
                  <a:solidFill>
                    <a:schemeClr val="bg1"/>
                  </a:solidFill>
                </a:rPr>
                <a:t>Leitfaden zur Einsatzführung in Ausnahmefällen</a:t>
              </a:r>
            </a:p>
          </p:txBody>
        </p:sp>
        <p:cxnSp>
          <p:nvCxnSpPr>
            <p:cNvPr id="15" name="Form 14"/>
            <p:cNvCxnSpPr>
              <a:stCxn id="8" idx="2"/>
              <a:endCxn id="11" idx="1"/>
            </p:cNvCxnSpPr>
            <p:nvPr/>
          </p:nvCxnSpPr>
          <p:spPr bwMode="auto">
            <a:xfrm rot="16200000" flipH="1">
              <a:off x="3756776" y="3773303"/>
              <a:ext cx="597906" cy="1032541"/>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0" name="Gruppieren 19"/>
          <p:cNvGrpSpPr/>
          <p:nvPr/>
        </p:nvGrpSpPr>
        <p:grpSpPr>
          <a:xfrm>
            <a:off x="357158" y="2187569"/>
            <a:ext cx="4207678" cy="2449383"/>
            <a:chOff x="357158" y="2187569"/>
            <a:chExt cx="4207678" cy="2449383"/>
          </a:xfrm>
        </p:grpSpPr>
        <p:sp>
          <p:nvSpPr>
            <p:cNvPr id="7" name="Textfeld 6"/>
            <p:cNvSpPr txBox="1"/>
            <p:nvPr/>
          </p:nvSpPr>
          <p:spPr>
            <a:xfrm>
              <a:off x="357158" y="3467401"/>
              <a:ext cx="2143140" cy="1169551"/>
            </a:xfrm>
            <a:prstGeom prst="rect">
              <a:avLst/>
            </a:prstGeom>
            <a:noFill/>
          </p:spPr>
          <p:txBody>
            <a:bodyPr wrap="square" rtlCol="0" anchor="ctr" anchorCtr="0">
              <a:spAutoFit/>
            </a:bodyPr>
            <a:lstStyle/>
            <a:p>
              <a:pPr algn="ctr"/>
              <a:r>
                <a:rPr lang="de-DE" sz="1400" dirty="0" smtClean="0">
                  <a:solidFill>
                    <a:schemeClr val="tx2">
                      <a:lumMod val="75000"/>
                    </a:schemeClr>
                  </a:solidFill>
                </a:rPr>
                <a:t>Teilnehmerinnen und Teilnehmer im Lehrgang Leiten einer Feuerwehr als Multiplikatoren</a:t>
              </a:r>
            </a:p>
          </p:txBody>
        </p:sp>
        <p:cxnSp>
          <p:nvCxnSpPr>
            <p:cNvPr id="17" name="Gewinkelte Verbindung 16"/>
            <p:cNvCxnSpPr>
              <a:stCxn id="6" idx="2"/>
              <a:endCxn id="7" idx="0"/>
            </p:cNvCxnSpPr>
            <p:nvPr/>
          </p:nvCxnSpPr>
          <p:spPr bwMode="auto">
            <a:xfrm rot="5400000">
              <a:off x="2356866" y="1259431"/>
              <a:ext cx="1279832" cy="3136108"/>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2" name="Gruppieren 21"/>
          <p:cNvGrpSpPr/>
          <p:nvPr/>
        </p:nvGrpSpPr>
        <p:grpSpPr>
          <a:xfrm>
            <a:off x="2253575" y="2187570"/>
            <a:ext cx="2571768" cy="1803051"/>
            <a:chOff x="2253575" y="2187570"/>
            <a:chExt cx="2571768" cy="1803051"/>
          </a:xfrm>
        </p:grpSpPr>
        <p:sp>
          <p:nvSpPr>
            <p:cNvPr id="8" name="Textfeld 7"/>
            <p:cNvSpPr txBox="1"/>
            <p:nvPr/>
          </p:nvSpPr>
          <p:spPr>
            <a:xfrm>
              <a:off x="2253575" y="3467401"/>
              <a:ext cx="2571768" cy="523220"/>
            </a:xfrm>
            <a:prstGeom prst="rect">
              <a:avLst/>
            </a:prstGeom>
            <a:noFill/>
          </p:spPr>
          <p:txBody>
            <a:bodyPr wrap="square" rtlCol="0" anchor="ctr" anchorCtr="0">
              <a:spAutoFit/>
            </a:bodyPr>
            <a:lstStyle/>
            <a:p>
              <a:pPr algn="ctr"/>
              <a:r>
                <a:rPr lang="de-DE" sz="1400" dirty="0" smtClean="0">
                  <a:solidFill>
                    <a:schemeClr val="tx2">
                      <a:lumMod val="75000"/>
                    </a:schemeClr>
                  </a:solidFill>
                </a:rPr>
                <a:t>Fortbildung durch Wehrführungen</a:t>
              </a:r>
            </a:p>
          </p:txBody>
        </p:sp>
        <p:cxnSp>
          <p:nvCxnSpPr>
            <p:cNvPr id="19" name="Gewinkelte Verbindung 18"/>
            <p:cNvCxnSpPr>
              <a:stCxn id="6" idx="2"/>
              <a:endCxn id="8" idx="0"/>
            </p:cNvCxnSpPr>
            <p:nvPr/>
          </p:nvCxnSpPr>
          <p:spPr bwMode="auto">
            <a:xfrm rot="5400000">
              <a:off x="3412232" y="2314797"/>
              <a:ext cx="1279832" cy="1025377"/>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4" name="Gruppieren 23"/>
          <p:cNvGrpSpPr/>
          <p:nvPr/>
        </p:nvGrpSpPr>
        <p:grpSpPr>
          <a:xfrm>
            <a:off x="4564836" y="2187569"/>
            <a:ext cx="2364376" cy="1803052"/>
            <a:chOff x="4564836" y="2187569"/>
            <a:chExt cx="2364376" cy="1803052"/>
          </a:xfrm>
        </p:grpSpPr>
        <p:sp>
          <p:nvSpPr>
            <p:cNvPr id="9" name="Textfeld 8"/>
            <p:cNvSpPr txBox="1"/>
            <p:nvPr/>
          </p:nvSpPr>
          <p:spPr>
            <a:xfrm>
              <a:off x="4659219" y="3467401"/>
              <a:ext cx="2269993" cy="523220"/>
            </a:xfrm>
            <a:prstGeom prst="rect">
              <a:avLst/>
            </a:prstGeom>
            <a:noFill/>
          </p:spPr>
          <p:txBody>
            <a:bodyPr wrap="square" rtlCol="0" anchor="ctr" anchorCtr="0">
              <a:spAutoFit/>
            </a:bodyPr>
            <a:lstStyle/>
            <a:p>
              <a:pPr algn="ctr"/>
              <a:r>
                <a:rPr lang="de-DE" sz="1400" dirty="0" smtClean="0">
                  <a:solidFill>
                    <a:schemeClr val="tx2">
                      <a:lumMod val="75000"/>
                    </a:schemeClr>
                  </a:solidFill>
                </a:rPr>
                <a:t>Wehrführerfortbildung als Multiplikatoren</a:t>
              </a:r>
            </a:p>
          </p:txBody>
        </p:sp>
        <p:cxnSp>
          <p:nvCxnSpPr>
            <p:cNvPr id="21" name="Gewinkelte Verbindung 20"/>
            <p:cNvCxnSpPr>
              <a:stCxn id="6" idx="2"/>
              <a:endCxn id="9" idx="0"/>
            </p:cNvCxnSpPr>
            <p:nvPr/>
          </p:nvCxnSpPr>
          <p:spPr bwMode="auto">
            <a:xfrm rot="16200000" flipH="1">
              <a:off x="4539610" y="2212795"/>
              <a:ext cx="1279832" cy="1229380"/>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6" name="Gruppieren 25"/>
          <p:cNvGrpSpPr/>
          <p:nvPr/>
        </p:nvGrpSpPr>
        <p:grpSpPr>
          <a:xfrm>
            <a:off x="4564836" y="2187568"/>
            <a:ext cx="4603847" cy="2005558"/>
            <a:chOff x="4564836" y="2187568"/>
            <a:chExt cx="4603847" cy="2005558"/>
          </a:xfrm>
        </p:grpSpPr>
        <p:sp>
          <p:nvSpPr>
            <p:cNvPr id="10" name="Textfeld 9"/>
            <p:cNvSpPr txBox="1"/>
            <p:nvPr/>
          </p:nvSpPr>
          <p:spPr>
            <a:xfrm>
              <a:off x="6866450" y="3454462"/>
              <a:ext cx="2302233" cy="738664"/>
            </a:xfrm>
            <a:prstGeom prst="rect">
              <a:avLst/>
            </a:prstGeom>
            <a:noFill/>
          </p:spPr>
          <p:txBody>
            <a:bodyPr wrap="none" rtlCol="0" anchor="ctr" anchorCtr="0">
              <a:spAutoFit/>
            </a:bodyPr>
            <a:lstStyle/>
            <a:p>
              <a:pPr algn="ctr"/>
              <a:r>
                <a:rPr lang="de-DE" sz="1400" dirty="0" smtClean="0">
                  <a:solidFill>
                    <a:schemeClr val="tx2">
                      <a:lumMod val="75000"/>
                    </a:schemeClr>
                  </a:solidFill>
                </a:rPr>
                <a:t>Internetseite der</a:t>
              </a:r>
            </a:p>
            <a:p>
              <a:pPr algn="ctr"/>
              <a:r>
                <a:rPr lang="de-DE" sz="1400" dirty="0" smtClean="0">
                  <a:solidFill>
                    <a:schemeClr val="tx2">
                      <a:lumMod val="75000"/>
                    </a:schemeClr>
                  </a:solidFill>
                </a:rPr>
                <a:t>Landesfeuerwehrschule</a:t>
              </a:r>
            </a:p>
            <a:p>
              <a:pPr algn="ctr"/>
              <a:r>
                <a:rPr lang="de-DE" sz="1400" dirty="0" smtClean="0">
                  <a:solidFill>
                    <a:schemeClr val="tx2">
                      <a:lumMod val="75000"/>
                    </a:schemeClr>
                  </a:solidFill>
                </a:rPr>
                <a:t>Schleswig-Holstein</a:t>
              </a:r>
            </a:p>
          </p:txBody>
        </p:sp>
        <p:cxnSp>
          <p:nvCxnSpPr>
            <p:cNvPr id="23" name="Gewinkelte Verbindung 22"/>
            <p:cNvCxnSpPr>
              <a:stCxn id="6" idx="2"/>
              <a:endCxn id="10" idx="0"/>
            </p:cNvCxnSpPr>
            <p:nvPr/>
          </p:nvCxnSpPr>
          <p:spPr bwMode="auto">
            <a:xfrm rot="16200000" flipH="1">
              <a:off x="5657755" y="1094649"/>
              <a:ext cx="1266893" cy="3452731"/>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9" name="Gruppieren 28"/>
          <p:cNvGrpSpPr/>
          <p:nvPr/>
        </p:nvGrpSpPr>
        <p:grpSpPr>
          <a:xfrm>
            <a:off x="3539459" y="3990620"/>
            <a:ext cx="4977852" cy="1287015"/>
            <a:chOff x="3539459" y="3990620"/>
            <a:chExt cx="4977852" cy="1287015"/>
          </a:xfrm>
        </p:grpSpPr>
        <p:sp>
          <p:nvSpPr>
            <p:cNvPr id="12" name="Textfeld 11"/>
            <p:cNvSpPr txBox="1"/>
            <p:nvPr/>
          </p:nvSpPr>
          <p:spPr>
            <a:xfrm>
              <a:off x="4572000" y="5000636"/>
              <a:ext cx="3945311" cy="276999"/>
            </a:xfrm>
            <a:prstGeom prst="rect">
              <a:avLst/>
            </a:prstGeom>
            <a:noFill/>
          </p:spPr>
          <p:txBody>
            <a:bodyPr wrap="none" rtlCol="0" anchor="ctr" anchorCtr="0">
              <a:spAutoFit/>
            </a:bodyPr>
            <a:lstStyle/>
            <a:p>
              <a:r>
                <a:rPr lang="de-DE" sz="1200" dirty="0" smtClean="0">
                  <a:solidFill>
                    <a:schemeClr val="tx2">
                      <a:lumMod val="75000"/>
                    </a:schemeClr>
                  </a:solidFill>
                </a:rPr>
                <a:t>Einsatzstellenbelüftung </a:t>
              </a:r>
              <a:r>
                <a:rPr lang="de-DE" sz="1000" dirty="0" smtClean="0">
                  <a:solidFill>
                    <a:schemeClr val="tx2">
                      <a:lumMod val="75000"/>
                    </a:schemeClr>
                  </a:solidFill>
                </a:rPr>
                <a:t>(voraussichtlich Herbst 2011)</a:t>
              </a:r>
              <a:endParaRPr lang="de-DE" sz="1200" dirty="0" smtClean="0">
                <a:solidFill>
                  <a:schemeClr val="tx2">
                    <a:lumMod val="75000"/>
                  </a:schemeClr>
                </a:solidFill>
              </a:endParaRPr>
            </a:p>
          </p:txBody>
        </p:sp>
        <p:cxnSp>
          <p:nvCxnSpPr>
            <p:cNvPr id="25" name="Form 24"/>
            <p:cNvCxnSpPr>
              <a:stCxn id="8" idx="2"/>
              <a:endCxn id="12" idx="1"/>
            </p:cNvCxnSpPr>
            <p:nvPr/>
          </p:nvCxnSpPr>
          <p:spPr bwMode="auto">
            <a:xfrm rot="16200000" flipH="1">
              <a:off x="3481472" y="4048607"/>
              <a:ext cx="1148515" cy="1032541"/>
            </a:xfrm>
            <a:prstGeom prst="bentConnector2">
              <a:avLst/>
            </a:prstGeom>
            <a:solidFill>
              <a:schemeClr val="accent1"/>
            </a:solidFill>
            <a:ln w="12700" cap="flat" cmpd="sng" algn="ctr">
              <a:solidFill>
                <a:schemeClr val="tx2">
                  <a:lumMod val="75000"/>
                </a:schemeClr>
              </a:solidFill>
              <a:prstDash val="sysDash"/>
              <a:round/>
              <a:headEnd type="none" w="sm" len="sm"/>
              <a:tailEnd type="none" w="sm" len="sm"/>
            </a:ln>
            <a:effectLst>
              <a:outerShdw blurRad="50800" dist="38100" dir="18900000" algn="bl" rotWithShape="0">
                <a:prstClr val="black">
                  <a:alpha val="40000"/>
                </a:prstClr>
              </a:outerShdw>
            </a:effectLst>
          </p:spPr>
        </p:cxnSp>
      </p:grpSp>
      <p:grpSp>
        <p:nvGrpSpPr>
          <p:cNvPr id="30" name="Gruppieren 29"/>
          <p:cNvGrpSpPr/>
          <p:nvPr/>
        </p:nvGrpSpPr>
        <p:grpSpPr>
          <a:xfrm>
            <a:off x="3539459" y="3990620"/>
            <a:ext cx="4458479" cy="1787081"/>
            <a:chOff x="3539459" y="3990620"/>
            <a:chExt cx="4458479" cy="1787081"/>
          </a:xfrm>
        </p:grpSpPr>
        <p:sp>
          <p:nvSpPr>
            <p:cNvPr id="13" name="Textfeld 12"/>
            <p:cNvSpPr txBox="1"/>
            <p:nvPr/>
          </p:nvSpPr>
          <p:spPr>
            <a:xfrm>
              <a:off x="4572000" y="5500702"/>
              <a:ext cx="3425938" cy="276999"/>
            </a:xfrm>
            <a:prstGeom prst="rect">
              <a:avLst/>
            </a:prstGeom>
            <a:noFill/>
          </p:spPr>
          <p:txBody>
            <a:bodyPr wrap="none" rtlCol="0" anchor="ctr" anchorCtr="0">
              <a:spAutoFit/>
            </a:bodyPr>
            <a:lstStyle/>
            <a:p>
              <a:r>
                <a:rPr lang="de-DE" sz="1200" dirty="0" smtClean="0">
                  <a:solidFill>
                    <a:schemeClr val="tx2">
                      <a:lumMod val="75000"/>
                    </a:schemeClr>
                  </a:solidFill>
                </a:rPr>
                <a:t>Sicherheitstrupp </a:t>
              </a:r>
              <a:r>
                <a:rPr lang="de-DE" sz="1000" dirty="0" smtClean="0">
                  <a:solidFill>
                    <a:schemeClr val="tx2">
                      <a:lumMod val="75000"/>
                    </a:schemeClr>
                  </a:solidFill>
                </a:rPr>
                <a:t>(voraussichtlich Herbst 2012)</a:t>
              </a:r>
              <a:endParaRPr lang="de-DE" sz="1200" dirty="0" smtClean="0">
                <a:solidFill>
                  <a:schemeClr val="tx2">
                    <a:lumMod val="75000"/>
                  </a:schemeClr>
                </a:solidFill>
              </a:endParaRPr>
            </a:p>
          </p:txBody>
        </p:sp>
        <p:cxnSp>
          <p:nvCxnSpPr>
            <p:cNvPr id="27" name="Form 26"/>
            <p:cNvCxnSpPr>
              <a:stCxn id="8" idx="2"/>
              <a:endCxn id="13" idx="1"/>
            </p:cNvCxnSpPr>
            <p:nvPr/>
          </p:nvCxnSpPr>
          <p:spPr bwMode="auto">
            <a:xfrm rot="16200000" flipH="1">
              <a:off x="3231439" y="4298640"/>
              <a:ext cx="1648581" cy="1032541"/>
            </a:xfrm>
            <a:prstGeom prst="bentConnector2">
              <a:avLst/>
            </a:prstGeom>
            <a:solidFill>
              <a:schemeClr val="accent1"/>
            </a:solidFill>
            <a:ln w="12700" cap="flat" cmpd="sng" algn="ctr">
              <a:solidFill>
                <a:schemeClr val="tx2">
                  <a:lumMod val="75000"/>
                </a:schemeClr>
              </a:solidFill>
              <a:prstDash val="sysDash"/>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a:t>
            </a:r>
            <a:endParaRPr lang="de-DE" sz="1800" dirty="0"/>
          </a:p>
        </p:txBody>
      </p:sp>
      <p:pic>
        <p:nvPicPr>
          <p:cNvPr id="4098" name="Picture 2"/>
          <p:cNvPicPr>
            <a:picLocks noChangeAspect="1" noChangeArrowheads="1"/>
          </p:cNvPicPr>
          <p:nvPr/>
        </p:nvPicPr>
        <p:blipFill>
          <a:blip r:embed="rId2"/>
          <a:srcRect/>
          <a:stretch>
            <a:fillRect/>
          </a:stretch>
        </p:blipFill>
        <p:spPr bwMode="auto">
          <a:xfrm>
            <a:off x="198766" y="867682"/>
            <a:ext cx="4572000" cy="34290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4100" name="Picture 4"/>
          <p:cNvPicPr>
            <a:picLocks noChangeAspect="1" noChangeArrowheads="1"/>
          </p:cNvPicPr>
          <p:nvPr/>
        </p:nvPicPr>
        <p:blipFill>
          <a:blip r:embed="rId3"/>
          <a:srcRect/>
          <a:stretch>
            <a:fillRect/>
          </a:stretch>
        </p:blipFill>
        <p:spPr bwMode="auto">
          <a:xfrm>
            <a:off x="4530132" y="3142392"/>
            <a:ext cx="4572000" cy="34290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6" name="Textfeld 5"/>
          <p:cNvSpPr txBox="1"/>
          <p:nvPr/>
        </p:nvSpPr>
        <p:spPr>
          <a:xfrm>
            <a:off x="4714876" y="1678787"/>
            <a:ext cx="4429124" cy="584775"/>
          </a:xfrm>
          <a:prstGeom prst="rect">
            <a:avLst/>
          </a:prstGeom>
          <a:noFill/>
        </p:spPr>
        <p:txBody>
          <a:bodyPr wrap="square" rtlCol="0" anchor="ctr" anchorCtr="0">
            <a:spAutoFit/>
          </a:bodyPr>
          <a:lstStyle/>
          <a:p>
            <a:pPr algn="ctr"/>
            <a:r>
              <a:rPr lang="de-DE" sz="1600" dirty="0" smtClean="0">
                <a:solidFill>
                  <a:schemeClr val="tx2">
                    <a:lumMod val="75000"/>
                  </a:schemeClr>
                </a:solidFill>
              </a:rPr>
              <a:t>Was müssen Sie bei der Aufstellung von Löschfahrzeuges beachten ?</a:t>
            </a:r>
          </a:p>
        </p:txBody>
      </p:sp>
      <p:sp>
        <p:nvSpPr>
          <p:cNvPr id="7" name="Rechteck 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7: Festlegen</a:t>
            </a:r>
            <a:r>
              <a:rPr kumimoji="0" lang="de-DE" sz="1600" b="1" i="0" u="none" strike="noStrike" cap="none" normalizeH="0" dirty="0" smtClean="0">
                <a:ln>
                  <a:noFill/>
                </a:ln>
                <a:solidFill>
                  <a:schemeClr val="bg1"/>
                </a:solidFill>
                <a:effectLst/>
                <a:latin typeface="Arial" charset="0"/>
              </a:rPr>
              <a:t> der Aufstellfläche für Einsatzfahrzeuge</a:t>
            </a:r>
            <a:endParaRPr kumimoji="0" lang="de-DE" sz="16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8: Eigenkontrolle</a:t>
            </a:r>
          </a:p>
        </p:txBody>
      </p:sp>
      <p:sp>
        <p:nvSpPr>
          <p:cNvPr id="5" name="Textfeld 4"/>
          <p:cNvSpPr txBox="1"/>
          <p:nvPr/>
        </p:nvSpPr>
        <p:spPr>
          <a:xfrm>
            <a:off x="709948" y="1144534"/>
            <a:ext cx="7678760" cy="4570482"/>
          </a:xfrm>
          <a:prstGeom prst="rect">
            <a:avLst/>
          </a:prstGeom>
          <a:noFill/>
        </p:spPr>
        <p:txBody>
          <a:bodyPr wrap="square" rtlCol="0" anchor="ctr" anchorCtr="0">
            <a:spAutoFit/>
          </a:bodyPr>
          <a:lstStyle/>
          <a:p>
            <a:pPr>
              <a:spcBef>
                <a:spcPts val="600"/>
              </a:spcBef>
            </a:pPr>
            <a:r>
              <a:rPr lang="de-DE" sz="1200" b="1" dirty="0" smtClean="0"/>
              <a:t>Kann der Einsatzleiter den Maschinisten anweisen,</a:t>
            </a:r>
          </a:p>
          <a:p>
            <a:pPr marL="542925" indent="-361950">
              <a:spcBef>
                <a:spcPts val="600"/>
              </a:spcBef>
              <a:buFont typeface="Arial" pitchFamily="34" charset="0"/>
              <a:buChar char="•"/>
            </a:pPr>
            <a:r>
              <a:rPr lang="de-DE" sz="1200" dirty="0" smtClean="0"/>
              <a:t>vorgeschriebene Geschwindigkeitsbeschränkungen nicht übermäßig zu überschreiten?</a:t>
            </a:r>
          </a:p>
          <a:p>
            <a:pPr marL="542925" indent="-361950">
              <a:spcBef>
                <a:spcPts val="600"/>
              </a:spcBef>
              <a:buFont typeface="Arial" pitchFamily="34" charset="0"/>
              <a:buChar char="•"/>
            </a:pPr>
            <a:r>
              <a:rPr lang="de-DE" sz="1200" dirty="0" smtClean="0"/>
              <a:t>bei Rot in einen Kreuzungsbereich einzufahren?</a:t>
            </a:r>
          </a:p>
          <a:p>
            <a:pPr marL="542925" indent="-361950">
              <a:spcBef>
                <a:spcPts val="600"/>
              </a:spcBef>
              <a:buFont typeface="Arial" pitchFamily="34" charset="0"/>
              <a:buChar char="•"/>
            </a:pPr>
            <a:r>
              <a:rPr lang="de-DE" sz="1200" dirty="0" smtClean="0"/>
              <a:t>langsame Fahrzeuge zu überholen?</a:t>
            </a:r>
          </a:p>
          <a:p>
            <a:pPr marL="542925" indent="-542925">
              <a:spcBef>
                <a:spcPts val="600"/>
              </a:spcBef>
            </a:pPr>
            <a:r>
              <a:rPr lang="de-DE" sz="1200" b="1" dirty="0" smtClean="0"/>
              <a:t>Welche Aufgaben können Sie auf der Anfahrt zur Einsatzstelle bereits wahrnehmen?</a:t>
            </a:r>
            <a:endParaRPr lang="de-DE" sz="1200" dirty="0" smtClean="0"/>
          </a:p>
          <a:p>
            <a:pPr marL="542925" indent="-361950">
              <a:spcBef>
                <a:spcPts val="600"/>
              </a:spcBef>
              <a:buFont typeface="Arial" pitchFamily="34" charset="0"/>
              <a:buChar char="•"/>
            </a:pPr>
            <a:r>
              <a:rPr lang="de-DE" sz="1200" dirty="0" smtClean="0"/>
              <a:t>Ich kann mich mit der örtlichen Löschwasserversorgung vertraut machen.</a:t>
            </a:r>
          </a:p>
          <a:p>
            <a:pPr marL="542925" indent="-361950">
              <a:spcBef>
                <a:spcPts val="600"/>
              </a:spcBef>
              <a:buFont typeface="Arial" pitchFamily="34" charset="0"/>
              <a:buChar char="•"/>
            </a:pPr>
            <a:r>
              <a:rPr lang="de-DE" sz="1200" dirty="0" smtClean="0"/>
              <a:t>Ich kann mich in vorhandenen Feuerwehreinsatzplänen informieren.</a:t>
            </a:r>
          </a:p>
          <a:p>
            <a:pPr marL="542925" indent="-361950">
              <a:spcBef>
                <a:spcPts val="600"/>
              </a:spcBef>
              <a:buFont typeface="Arial" pitchFamily="34" charset="0"/>
              <a:buChar char="•"/>
            </a:pPr>
            <a:r>
              <a:rPr lang="de-DE" sz="1200" dirty="0" smtClean="0"/>
              <a:t>Ich kann mich aufgrund meiner Ortskenntnis über die Bedingungen an der Einsatzstelle orientieren.</a:t>
            </a:r>
          </a:p>
          <a:p>
            <a:pPr marL="542925" indent="-542925">
              <a:spcBef>
                <a:spcPts val="600"/>
              </a:spcBef>
            </a:pPr>
            <a:r>
              <a:rPr lang="de-DE" sz="1200" b="1" dirty="0" smtClean="0"/>
              <a:t>Wann ist es wichtig, die Mannschaft abweichend von der Sitzordnung einzuteilen?</a:t>
            </a:r>
          </a:p>
          <a:p>
            <a:pPr marL="542925" indent="-361950">
              <a:spcBef>
                <a:spcPts val="600"/>
              </a:spcBef>
              <a:buFont typeface="Arial" pitchFamily="34" charset="0"/>
              <a:buChar char="•"/>
            </a:pPr>
            <a:r>
              <a:rPr lang="de-DE" sz="1200" dirty="0" smtClean="0"/>
              <a:t>Die Mannschaft ist nicht vollzählig, und es sind nicht alle Funktionen besetzt.</a:t>
            </a:r>
          </a:p>
          <a:p>
            <a:pPr marL="542925" indent="-361950">
              <a:spcBef>
                <a:spcPts val="600"/>
              </a:spcBef>
              <a:buFont typeface="Arial" pitchFamily="34" charset="0"/>
              <a:buChar char="•"/>
            </a:pPr>
            <a:r>
              <a:rPr lang="de-DE" sz="1200" dirty="0" smtClean="0"/>
              <a:t>Ich weiß, dass nicht jeder allen Aufgaben gewachsen ist.</a:t>
            </a:r>
          </a:p>
          <a:p>
            <a:pPr marL="542925" indent="-361950">
              <a:spcBef>
                <a:spcPts val="600"/>
              </a:spcBef>
              <a:buFont typeface="Arial" pitchFamily="34" charset="0"/>
              <a:buChar char="•"/>
            </a:pPr>
            <a:r>
              <a:rPr lang="de-DE" sz="1200" dirty="0" smtClean="0"/>
              <a:t>Teile der Mannschaft sitzen auf Plätzen, ohne über die für die Funktion erforderliche Ausbildung zu verfügen. </a:t>
            </a:r>
          </a:p>
          <a:p>
            <a:pPr>
              <a:spcBef>
                <a:spcPts val="600"/>
              </a:spcBef>
            </a:pPr>
            <a:r>
              <a:rPr lang="de-DE" sz="1200" b="1" dirty="0" smtClean="0"/>
              <a:t>Welchen Informationswert hat für Sie die Anzahl der </a:t>
            </a:r>
            <a:r>
              <a:rPr lang="de-DE" sz="1200" b="1" dirty="0" err="1" smtClean="0"/>
              <a:t>mitalarmierten</a:t>
            </a:r>
            <a:r>
              <a:rPr lang="de-DE" sz="1200" b="1" dirty="0" smtClean="0"/>
              <a:t> Feuerwehren?</a:t>
            </a:r>
          </a:p>
          <a:p>
            <a:pPr marL="542925" indent="-361950">
              <a:spcBef>
                <a:spcPts val="600"/>
              </a:spcBef>
              <a:buFont typeface="Arial" pitchFamily="34" charset="0"/>
              <a:buChar char="•"/>
            </a:pPr>
            <a:r>
              <a:rPr lang="de-DE" sz="1200" dirty="0" smtClean="0"/>
              <a:t>Ich bin an der Einsatzstelle nicht allein.</a:t>
            </a:r>
          </a:p>
          <a:p>
            <a:pPr marL="542925" indent="-361950">
              <a:spcBef>
                <a:spcPts val="600"/>
              </a:spcBef>
              <a:buFont typeface="Arial" pitchFamily="34" charset="0"/>
              <a:buChar char="•"/>
            </a:pPr>
            <a:r>
              <a:rPr lang="de-DE" sz="1200" dirty="0" smtClean="0"/>
              <a:t>Die Einsatzstellenorganisation ist eine besonders schwierige Aufgabe.</a:t>
            </a:r>
          </a:p>
          <a:p>
            <a:pPr marL="542925" indent="-361950">
              <a:spcBef>
                <a:spcPts val="600"/>
              </a:spcBef>
              <a:buFont typeface="Arial" pitchFamily="34" charset="0"/>
              <a:buChar char="•"/>
            </a:pPr>
            <a:r>
              <a:rPr lang="de-DE" sz="1200" dirty="0" smtClean="0"/>
              <a:t>Hoffentlich bin ich nicht der letzte.</a:t>
            </a:r>
          </a:p>
        </p:txBody>
      </p:sp>
      <p:pic>
        <p:nvPicPr>
          <p:cNvPr id="6" name="Grafik 5" descr="Richtig.gif"/>
          <p:cNvPicPr>
            <a:picLocks noChangeAspect="1"/>
          </p:cNvPicPr>
          <p:nvPr/>
        </p:nvPicPr>
        <p:blipFill>
          <a:blip r:embed="rId2"/>
          <a:stretch>
            <a:fillRect/>
          </a:stretch>
        </p:blipFill>
        <p:spPr>
          <a:xfrm>
            <a:off x="8072462" y="1428736"/>
            <a:ext cx="304782" cy="274001"/>
          </a:xfrm>
          <a:prstGeom prst="rect">
            <a:avLst/>
          </a:prstGeom>
        </p:spPr>
      </p:pic>
      <p:grpSp>
        <p:nvGrpSpPr>
          <p:cNvPr id="14" name="Gruppieren 13"/>
          <p:cNvGrpSpPr/>
          <p:nvPr/>
        </p:nvGrpSpPr>
        <p:grpSpPr>
          <a:xfrm>
            <a:off x="6715140" y="2428868"/>
            <a:ext cx="1733542" cy="845505"/>
            <a:chOff x="6715140" y="2428868"/>
            <a:chExt cx="1733542" cy="845505"/>
          </a:xfrm>
        </p:grpSpPr>
        <p:pic>
          <p:nvPicPr>
            <p:cNvPr id="7" name="Grafik 6" descr="Richtig.gif"/>
            <p:cNvPicPr>
              <a:picLocks noChangeAspect="1"/>
            </p:cNvPicPr>
            <p:nvPr/>
          </p:nvPicPr>
          <p:blipFill>
            <a:blip r:embed="rId2"/>
            <a:stretch>
              <a:fillRect/>
            </a:stretch>
          </p:blipFill>
          <p:spPr>
            <a:xfrm>
              <a:off x="6715140" y="2714620"/>
              <a:ext cx="304782" cy="274001"/>
            </a:xfrm>
            <a:prstGeom prst="rect">
              <a:avLst/>
            </a:prstGeom>
          </p:spPr>
        </p:pic>
        <p:pic>
          <p:nvPicPr>
            <p:cNvPr id="10" name="Grafik 9" descr="Richtig.gif"/>
            <p:cNvPicPr>
              <a:picLocks noChangeAspect="1"/>
            </p:cNvPicPr>
            <p:nvPr/>
          </p:nvPicPr>
          <p:blipFill>
            <a:blip r:embed="rId2"/>
            <a:stretch>
              <a:fillRect/>
            </a:stretch>
          </p:blipFill>
          <p:spPr>
            <a:xfrm>
              <a:off x="7143768" y="2428868"/>
              <a:ext cx="304782" cy="274001"/>
            </a:xfrm>
            <a:prstGeom prst="rect">
              <a:avLst/>
            </a:prstGeom>
          </p:spPr>
        </p:pic>
        <p:pic>
          <p:nvPicPr>
            <p:cNvPr id="11" name="Grafik 10" descr="Richtig.gif"/>
            <p:cNvPicPr>
              <a:picLocks noChangeAspect="1"/>
            </p:cNvPicPr>
            <p:nvPr/>
          </p:nvPicPr>
          <p:blipFill>
            <a:blip r:embed="rId2"/>
            <a:stretch>
              <a:fillRect/>
            </a:stretch>
          </p:blipFill>
          <p:spPr>
            <a:xfrm>
              <a:off x="8143900" y="3000372"/>
              <a:ext cx="304782" cy="274001"/>
            </a:xfrm>
            <a:prstGeom prst="rect">
              <a:avLst/>
            </a:prstGeom>
          </p:spPr>
        </p:pic>
      </p:grpSp>
      <p:grpSp>
        <p:nvGrpSpPr>
          <p:cNvPr id="15" name="Gruppieren 14"/>
          <p:cNvGrpSpPr/>
          <p:nvPr/>
        </p:nvGrpSpPr>
        <p:grpSpPr>
          <a:xfrm>
            <a:off x="7358082" y="3643314"/>
            <a:ext cx="804848" cy="845505"/>
            <a:chOff x="7358082" y="3643314"/>
            <a:chExt cx="804848" cy="845505"/>
          </a:xfrm>
        </p:grpSpPr>
        <p:pic>
          <p:nvPicPr>
            <p:cNvPr id="8" name="Grafik 7" descr="Richtig.gif"/>
            <p:cNvPicPr>
              <a:picLocks noChangeAspect="1"/>
            </p:cNvPicPr>
            <p:nvPr/>
          </p:nvPicPr>
          <p:blipFill>
            <a:blip r:embed="rId2"/>
            <a:stretch>
              <a:fillRect/>
            </a:stretch>
          </p:blipFill>
          <p:spPr>
            <a:xfrm>
              <a:off x="7358082" y="3643314"/>
              <a:ext cx="304782" cy="274001"/>
            </a:xfrm>
            <a:prstGeom prst="rect">
              <a:avLst/>
            </a:prstGeom>
          </p:spPr>
        </p:pic>
        <p:pic>
          <p:nvPicPr>
            <p:cNvPr id="12" name="Grafik 11" descr="Richtig.gif"/>
            <p:cNvPicPr>
              <a:picLocks noChangeAspect="1"/>
            </p:cNvPicPr>
            <p:nvPr/>
          </p:nvPicPr>
          <p:blipFill>
            <a:blip r:embed="rId2"/>
            <a:stretch>
              <a:fillRect/>
            </a:stretch>
          </p:blipFill>
          <p:spPr>
            <a:xfrm>
              <a:off x="7858148" y="4214818"/>
              <a:ext cx="304782" cy="274001"/>
            </a:xfrm>
            <a:prstGeom prst="rect">
              <a:avLst/>
            </a:prstGeom>
          </p:spPr>
        </p:pic>
      </p:grpSp>
      <p:grpSp>
        <p:nvGrpSpPr>
          <p:cNvPr id="16" name="Gruppieren 15"/>
          <p:cNvGrpSpPr/>
          <p:nvPr/>
        </p:nvGrpSpPr>
        <p:grpSpPr>
          <a:xfrm>
            <a:off x="4419609" y="4857760"/>
            <a:ext cx="2671751" cy="559753"/>
            <a:chOff x="4419609" y="4857760"/>
            <a:chExt cx="2671751" cy="559753"/>
          </a:xfrm>
        </p:grpSpPr>
        <p:pic>
          <p:nvPicPr>
            <p:cNvPr id="9" name="Grafik 8" descr="Richtig.gif"/>
            <p:cNvPicPr>
              <a:picLocks noChangeAspect="1"/>
            </p:cNvPicPr>
            <p:nvPr/>
          </p:nvPicPr>
          <p:blipFill>
            <a:blip r:embed="rId2"/>
            <a:stretch>
              <a:fillRect/>
            </a:stretch>
          </p:blipFill>
          <p:spPr>
            <a:xfrm>
              <a:off x="4419609" y="4857760"/>
              <a:ext cx="304782" cy="274001"/>
            </a:xfrm>
            <a:prstGeom prst="rect">
              <a:avLst/>
            </a:prstGeom>
          </p:spPr>
        </p:pic>
        <p:pic>
          <p:nvPicPr>
            <p:cNvPr id="13" name="Grafik 12" descr="Richtig.gif"/>
            <p:cNvPicPr>
              <a:picLocks noChangeAspect="1"/>
            </p:cNvPicPr>
            <p:nvPr/>
          </p:nvPicPr>
          <p:blipFill>
            <a:blip r:embed="rId2"/>
            <a:stretch>
              <a:fillRect/>
            </a:stretch>
          </p:blipFill>
          <p:spPr>
            <a:xfrm>
              <a:off x="6786578" y="5143512"/>
              <a:ext cx="304782" cy="274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 </a:t>
            </a:r>
            <a:endParaRPr lang="de-DE" sz="1800" dirty="0"/>
          </a:p>
        </p:txBody>
      </p:sp>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8: Eigenkontrolle</a:t>
            </a:r>
          </a:p>
        </p:txBody>
      </p:sp>
      <p:sp>
        <p:nvSpPr>
          <p:cNvPr id="5" name="Textfeld 4"/>
          <p:cNvSpPr txBox="1"/>
          <p:nvPr/>
        </p:nvSpPr>
        <p:spPr>
          <a:xfrm>
            <a:off x="714348" y="1577680"/>
            <a:ext cx="7678760" cy="3708708"/>
          </a:xfrm>
          <a:prstGeom prst="rect">
            <a:avLst/>
          </a:prstGeom>
          <a:noFill/>
        </p:spPr>
        <p:txBody>
          <a:bodyPr wrap="square" rtlCol="0" anchor="ctr" anchorCtr="0">
            <a:spAutoFit/>
          </a:bodyPr>
          <a:lstStyle/>
          <a:p>
            <a:pPr>
              <a:spcBef>
                <a:spcPts val="600"/>
              </a:spcBef>
            </a:pPr>
            <a:r>
              <a:rPr lang="de-DE" sz="1200" b="1" dirty="0" smtClean="0"/>
              <a:t>Warum sollen Sie auf der Anfahrt die Mannschaft über den vermutlichen Einsatz informieren?</a:t>
            </a:r>
          </a:p>
          <a:p>
            <a:pPr marL="542925" indent="-361950">
              <a:spcBef>
                <a:spcPts val="600"/>
              </a:spcBef>
              <a:buFont typeface="Arial" pitchFamily="34" charset="0"/>
              <a:buChar char="•"/>
            </a:pPr>
            <a:r>
              <a:rPr lang="de-DE" sz="1200" dirty="0" smtClean="0"/>
              <a:t>Jeder kann sich persönlich auf das vorbereiten, was ihn möglicherweise erwartet.</a:t>
            </a:r>
          </a:p>
          <a:p>
            <a:pPr marL="542925" indent="-361950">
              <a:spcBef>
                <a:spcPts val="600"/>
              </a:spcBef>
              <a:buFont typeface="Arial" pitchFamily="34" charset="0"/>
              <a:buChar char="•"/>
            </a:pPr>
            <a:r>
              <a:rPr lang="de-DE" sz="1200" dirty="0" smtClean="0"/>
              <a:t>Jeder kann für sich prüfen, ob er aktuell den körperlichen und seelischen Anforderungen gewachsen ist.</a:t>
            </a:r>
          </a:p>
          <a:p>
            <a:pPr marL="542925" indent="-361950">
              <a:spcBef>
                <a:spcPts val="600"/>
              </a:spcBef>
              <a:buFont typeface="Arial" pitchFamily="34" charset="0"/>
              <a:buChar char="•"/>
            </a:pPr>
            <a:r>
              <a:rPr lang="de-DE" sz="1200" dirty="0" smtClean="0"/>
              <a:t>Die Arbeitsabläufe sind für die Mannschaft vorplanbar.</a:t>
            </a:r>
          </a:p>
          <a:p>
            <a:pPr>
              <a:spcBef>
                <a:spcPts val="600"/>
              </a:spcBef>
            </a:pPr>
            <a:r>
              <a:rPr lang="de-DE" sz="1200" b="1" dirty="0" smtClean="0"/>
              <a:t>Wofür ist die Lage auf Sicht beim Anfahren der Einsatzstelle wichtig?</a:t>
            </a:r>
          </a:p>
          <a:p>
            <a:pPr marL="531813" indent="-354013">
              <a:spcBef>
                <a:spcPts val="600"/>
              </a:spcBef>
              <a:buFont typeface="Arial" pitchFamily="34" charset="0"/>
              <a:buChar char="•"/>
            </a:pPr>
            <a:r>
              <a:rPr lang="de-DE" sz="1200" dirty="0" smtClean="0"/>
              <a:t>Ich kann entscheiden, wo ich mein Einsatzfahrzeug sinnvoll aufstelle.</a:t>
            </a:r>
          </a:p>
          <a:p>
            <a:pPr marL="531813" indent="-354013">
              <a:spcBef>
                <a:spcPts val="600"/>
              </a:spcBef>
              <a:buFont typeface="Arial" pitchFamily="34" charset="0"/>
              <a:buChar char="•"/>
            </a:pPr>
            <a:r>
              <a:rPr lang="de-DE" sz="1200" dirty="0" smtClean="0"/>
              <a:t>Ich kann erkennen, ob der Einsatz noch lohnt.</a:t>
            </a:r>
          </a:p>
          <a:p>
            <a:pPr marL="531813" indent="-354013">
              <a:spcBef>
                <a:spcPts val="600"/>
              </a:spcBef>
              <a:buFont typeface="Arial" pitchFamily="34" charset="0"/>
              <a:buChar char="•"/>
            </a:pPr>
            <a:r>
              <a:rPr lang="de-DE" sz="1200" dirty="0" smtClean="0"/>
              <a:t>Wenn nicht viel zu erkennen ist, brauche ich keine weiteren Feuerwehren </a:t>
            </a:r>
            <a:r>
              <a:rPr lang="de-DE" sz="1200" dirty="0" err="1" smtClean="0"/>
              <a:t>nachzualarmieren</a:t>
            </a:r>
            <a:r>
              <a:rPr lang="de-DE" sz="1200" dirty="0" smtClean="0"/>
              <a:t>.</a:t>
            </a:r>
          </a:p>
          <a:p>
            <a:pPr>
              <a:spcBef>
                <a:spcPts val="600"/>
              </a:spcBef>
            </a:pPr>
            <a:r>
              <a:rPr lang="de-DE" sz="1200" b="1" dirty="0" smtClean="0"/>
              <a:t>Ich wähle die Aufstellfläche für mein Einsatzfahrzeug so, dass</a:t>
            </a:r>
          </a:p>
          <a:p>
            <a:pPr marL="531813" indent="-354013">
              <a:spcBef>
                <a:spcPts val="600"/>
              </a:spcBef>
              <a:buFont typeface="Arial" pitchFamily="34" charset="0"/>
              <a:buChar char="•"/>
            </a:pPr>
            <a:r>
              <a:rPr lang="de-DE" sz="1200" dirty="0" smtClean="0"/>
              <a:t>es nicht im möglichen Trümmerschatten einstürzender Gebäudeteile steht</a:t>
            </a:r>
          </a:p>
          <a:p>
            <a:pPr marL="531813" indent="-354013">
              <a:spcBef>
                <a:spcPts val="600"/>
              </a:spcBef>
              <a:buFont typeface="Arial" pitchFamily="34" charset="0"/>
              <a:buChar char="•"/>
            </a:pPr>
            <a:r>
              <a:rPr lang="de-DE" sz="1200" dirty="0" smtClean="0"/>
              <a:t>meine Einsatzkräfte nicht durch Brandrauch gefährdet werden</a:t>
            </a:r>
          </a:p>
          <a:p>
            <a:pPr marL="531813" indent="-354013">
              <a:spcBef>
                <a:spcPts val="600"/>
              </a:spcBef>
              <a:buFont typeface="Arial" pitchFamily="34" charset="0"/>
              <a:buChar char="•"/>
            </a:pPr>
            <a:r>
              <a:rPr lang="de-DE" sz="1200" dirty="0" smtClean="0"/>
              <a:t>das Einsatzmaterial gefahrlos vom Einsatzfahrzeug entnommen werden kann</a:t>
            </a:r>
          </a:p>
        </p:txBody>
      </p:sp>
      <p:pic>
        <p:nvPicPr>
          <p:cNvPr id="7" name="Grafik 6" descr="Richtig.gif"/>
          <p:cNvPicPr>
            <a:picLocks noChangeAspect="1"/>
          </p:cNvPicPr>
          <p:nvPr/>
        </p:nvPicPr>
        <p:blipFill>
          <a:blip r:embed="rId2"/>
          <a:stretch>
            <a:fillRect/>
          </a:stretch>
        </p:blipFill>
        <p:spPr>
          <a:xfrm>
            <a:off x="6829424" y="3263424"/>
            <a:ext cx="304782" cy="274001"/>
          </a:xfrm>
          <a:prstGeom prst="rect">
            <a:avLst/>
          </a:prstGeom>
        </p:spPr>
      </p:pic>
      <p:grpSp>
        <p:nvGrpSpPr>
          <p:cNvPr id="13" name="Gruppieren 12"/>
          <p:cNvGrpSpPr/>
          <p:nvPr/>
        </p:nvGrpSpPr>
        <p:grpSpPr>
          <a:xfrm>
            <a:off x="5715008" y="2000240"/>
            <a:ext cx="2876550" cy="988381"/>
            <a:chOff x="5715008" y="2000240"/>
            <a:chExt cx="2876550" cy="988381"/>
          </a:xfrm>
        </p:grpSpPr>
        <p:pic>
          <p:nvPicPr>
            <p:cNvPr id="6" name="Grafik 5" descr="Richtig.gif"/>
            <p:cNvPicPr>
              <a:picLocks noChangeAspect="1"/>
            </p:cNvPicPr>
            <p:nvPr/>
          </p:nvPicPr>
          <p:blipFill>
            <a:blip r:embed="rId2"/>
            <a:stretch>
              <a:fillRect/>
            </a:stretch>
          </p:blipFill>
          <p:spPr>
            <a:xfrm>
              <a:off x="7715272" y="2000240"/>
              <a:ext cx="304782" cy="274001"/>
            </a:xfrm>
            <a:prstGeom prst="rect">
              <a:avLst/>
            </a:prstGeom>
          </p:spPr>
        </p:pic>
        <p:pic>
          <p:nvPicPr>
            <p:cNvPr id="9" name="Grafik 8" descr="Richtig.gif"/>
            <p:cNvPicPr>
              <a:picLocks noChangeAspect="1"/>
            </p:cNvPicPr>
            <p:nvPr/>
          </p:nvPicPr>
          <p:blipFill>
            <a:blip r:embed="rId2"/>
            <a:stretch>
              <a:fillRect/>
            </a:stretch>
          </p:blipFill>
          <p:spPr>
            <a:xfrm>
              <a:off x="8286776" y="2428868"/>
              <a:ext cx="304782" cy="274001"/>
            </a:xfrm>
            <a:prstGeom prst="rect">
              <a:avLst/>
            </a:prstGeom>
          </p:spPr>
        </p:pic>
        <p:pic>
          <p:nvPicPr>
            <p:cNvPr id="10" name="Grafik 9" descr="Richtig.gif"/>
            <p:cNvPicPr>
              <a:picLocks noChangeAspect="1"/>
            </p:cNvPicPr>
            <p:nvPr/>
          </p:nvPicPr>
          <p:blipFill>
            <a:blip r:embed="rId2"/>
            <a:stretch>
              <a:fillRect/>
            </a:stretch>
          </p:blipFill>
          <p:spPr>
            <a:xfrm>
              <a:off x="5715008" y="2714620"/>
              <a:ext cx="304782" cy="274001"/>
            </a:xfrm>
            <a:prstGeom prst="rect">
              <a:avLst/>
            </a:prstGeom>
          </p:spPr>
        </p:pic>
      </p:grpSp>
      <p:grpSp>
        <p:nvGrpSpPr>
          <p:cNvPr id="14" name="Gruppieren 13"/>
          <p:cNvGrpSpPr/>
          <p:nvPr/>
        </p:nvGrpSpPr>
        <p:grpSpPr>
          <a:xfrm>
            <a:off x="6357950" y="4429132"/>
            <a:ext cx="1304914" cy="774067"/>
            <a:chOff x="6357950" y="4429132"/>
            <a:chExt cx="1304914" cy="774067"/>
          </a:xfrm>
        </p:grpSpPr>
        <p:pic>
          <p:nvPicPr>
            <p:cNvPr id="8" name="Grafik 7" descr="Richtig.gif"/>
            <p:cNvPicPr>
              <a:picLocks noChangeAspect="1"/>
            </p:cNvPicPr>
            <p:nvPr/>
          </p:nvPicPr>
          <p:blipFill>
            <a:blip r:embed="rId2"/>
            <a:stretch>
              <a:fillRect/>
            </a:stretch>
          </p:blipFill>
          <p:spPr>
            <a:xfrm>
              <a:off x="7143768" y="4429132"/>
              <a:ext cx="304782" cy="274001"/>
            </a:xfrm>
            <a:prstGeom prst="rect">
              <a:avLst/>
            </a:prstGeom>
          </p:spPr>
        </p:pic>
        <p:pic>
          <p:nvPicPr>
            <p:cNvPr id="11" name="Grafik 10" descr="Richtig.gif"/>
            <p:cNvPicPr>
              <a:picLocks noChangeAspect="1"/>
            </p:cNvPicPr>
            <p:nvPr/>
          </p:nvPicPr>
          <p:blipFill>
            <a:blip r:embed="rId2"/>
            <a:stretch>
              <a:fillRect/>
            </a:stretch>
          </p:blipFill>
          <p:spPr>
            <a:xfrm>
              <a:off x="6357950" y="4714884"/>
              <a:ext cx="304782" cy="274001"/>
            </a:xfrm>
            <a:prstGeom prst="rect">
              <a:avLst/>
            </a:prstGeom>
          </p:spPr>
        </p:pic>
        <p:pic>
          <p:nvPicPr>
            <p:cNvPr id="12" name="Grafik 11" descr="Richtig.gif"/>
            <p:cNvPicPr>
              <a:picLocks noChangeAspect="1"/>
            </p:cNvPicPr>
            <p:nvPr/>
          </p:nvPicPr>
          <p:blipFill>
            <a:blip r:embed="rId2"/>
            <a:stretch>
              <a:fillRect/>
            </a:stretch>
          </p:blipFill>
          <p:spPr>
            <a:xfrm>
              <a:off x="7358082" y="4929198"/>
              <a:ext cx="304782" cy="274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Anfahrt zur Einsatzstelle</a:t>
            </a:r>
            <a:endParaRPr lang="de-DE" sz="1800" dirty="0"/>
          </a:p>
        </p:txBody>
      </p:sp>
      <p:sp>
        <p:nvSpPr>
          <p:cNvPr id="37" name="Rechteck 3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Folie 9: Zusammenfassung</a:t>
            </a:r>
            <a:endParaRPr kumimoji="0" lang="de-DE" sz="1600" b="1" i="0" u="none" strike="noStrike" cap="none" normalizeH="0" baseline="0" dirty="0" smtClean="0">
              <a:ln>
                <a:noFill/>
              </a:ln>
              <a:solidFill>
                <a:schemeClr val="bg1"/>
              </a:solidFill>
              <a:effectLst/>
              <a:latin typeface="Arial" charset="0"/>
            </a:endParaRPr>
          </a:p>
        </p:txBody>
      </p:sp>
      <p:sp>
        <p:nvSpPr>
          <p:cNvPr id="63" name="Textfeld 62"/>
          <p:cNvSpPr txBox="1"/>
          <p:nvPr/>
        </p:nvSpPr>
        <p:spPr>
          <a:xfrm>
            <a:off x="3863888" y="1071546"/>
            <a:ext cx="1375698"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Einsatzstelle?</a:t>
            </a:r>
          </a:p>
        </p:txBody>
      </p:sp>
      <p:grpSp>
        <p:nvGrpSpPr>
          <p:cNvPr id="45" name="Gruppieren 44"/>
          <p:cNvGrpSpPr/>
          <p:nvPr/>
        </p:nvGrpSpPr>
        <p:grpSpPr>
          <a:xfrm>
            <a:off x="3341898" y="1348544"/>
            <a:ext cx="2425665" cy="1182241"/>
            <a:chOff x="3341898" y="1348544"/>
            <a:chExt cx="2425665" cy="1182241"/>
          </a:xfrm>
        </p:grpSpPr>
        <p:sp>
          <p:nvSpPr>
            <p:cNvPr id="68" name="Textfeld 67"/>
            <p:cNvSpPr txBox="1"/>
            <p:nvPr/>
          </p:nvSpPr>
          <p:spPr>
            <a:xfrm>
              <a:off x="3341898" y="2253786"/>
              <a:ext cx="2425665"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Einteilen der Mannschaft?</a:t>
              </a:r>
            </a:p>
          </p:txBody>
        </p:sp>
        <p:cxnSp>
          <p:nvCxnSpPr>
            <p:cNvPr id="19" name="Gerade Verbindung 18"/>
            <p:cNvCxnSpPr>
              <a:stCxn id="63" idx="2"/>
              <a:endCxn id="68" idx="0"/>
            </p:cNvCxnSpPr>
            <p:nvPr/>
          </p:nvCxnSpPr>
          <p:spPr bwMode="auto">
            <a:xfrm rot="16200000" flipH="1">
              <a:off x="4100614" y="1799668"/>
              <a:ext cx="905241" cy="2994"/>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6" name="Gruppieren 45"/>
          <p:cNvGrpSpPr/>
          <p:nvPr/>
        </p:nvGrpSpPr>
        <p:grpSpPr>
          <a:xfrm>
            <a:off x="857224" y="2253918"/>
            <a:ext cx="2484674" cy="276999"/>
            <a:chOff x="867674" y="2155184"/>
            <a:chExt cx="2484674" cy="276999"/>
          </a:xfrm>
        </p:grpSpPr>
        <p:sp>
          <p:nvSpPr>
            <p:cNvPr id="69" name="Textfeld 68"/>
            <p:cNvSpPr txBox="1"/>
            <p:nvPr/>
          </p:nvSpPr>
          <p:spPr>
            <a:xfrm>
              <a:off x="867674" y="2155184"/>
              <a:ext cx="1200072"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Sitzordnung?</a:t>
              </a:r>
            </a:p>
          </p:txBody>
        </p:sp>
        <p:cxnSp>
          <p:nvCxnSpPr>
            <p:cNvPr id="30" name="Gerade Verbindung 29"/>
            <p:cNvCxnSpPr>
              <a:stCxn id="69" idx="3"/>
              <a:endCxn id="68" idx="1"/>
            </p:cNvCxnSpPr>
            <p:nvPr/>
          </p:nvCxnSpPr>
          <p:spPr bwMode="auto">
            <a:xfrm flipV="1">
              <a:off x="2067746" y="2293552"/>
              <a:ext cx="1284602" cy="13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4" name="Gruppieren 43"/>
          <p:cNvGrpSpPr/>
          <p:nvPr/>
        </p:nvGrpSpPr>
        <p:grpSpPr>
          <a:xfrm>
            <a:off x="5239586" y="1066636"/>
            <a:ext cx="2915940" cy="276999"/>
            <a:chOff x="5239586" y="1066636"/>
            <a:chExt cx="2915940" cy="276999"/>
          </a:xfrm>
        </p:grpSpPr>
        <p:sp>
          <p:nvSpPr>
            <p:cNvPr id="66" name="Textfeld 65"/>
            <p:cNvSpPr txBox="1"/>
            <p:nvPr/>
          </p:nvSpPr>
          <p:spPr>
            <a:xfrm>
              <a:off x="6901528" y="1066636"/>
              <a:ext cx="1253998"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Ortskenntnis?</a:t>
              </a:r>
            </a:p>
          </p:txBody>
        </p:sp>
        <p:cxnSp>
          <p:nvCxnSpPr>
            <p:cNvPr id="36" name="Gerade Verbindung 35"/>
            <p:cNvCxnSpPr>
              <a:stCxn id="63" idx="3"/>
              <a:endCxn id="66" idx="1"/>
            </p:cNvCxnSpPr>
            <p:nvPr/>
          </p:nvCxnSpPr>
          <p:spPr bwMode="auto">
            <a:xfrm flipV="1">
              <a:off x="5239586" y="1205136"/>
              <a:ext cx="1661942" cy="4910"/>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3" name="Gruppieren 42"/>
          <p:cNvGrpSpPr/>
          <p:nvPr/>
        </p:nvGrpSpPr>
        <p:grpSpPr>
          <a:xfrm>
            <a:off x="574670" y="1068348"/>
            <a:ext cx="3289218" cy="1070150"/>
            <a:chOff x="574670" y="1068348"/>
            <a:chExt cx="3289218" cy="1070150"/>
          </a:xfrm>
        </p:grpSpPr>
        <p:sp>
          <p:nvSpPr>
            <p:cNvPr id="65" name="Textfeld 64"/>
            <p:cNvSpPr txBox="1"/>
            <p:nvPr/>
          </p:nvSpPr>
          <p:spPr>
            <a:xfrm>
              <a:off x="574670" y="1068348"/>
              <a:ext cx="1953805"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Feuerwehreinsatzplan</a:t>
              </a:r>
              <a:r>
                <a:rPr lang="de-DE" sz="1200" dirty="0" smtClean="0"/>
                <a:t>?</a:t>
              </a:r>
            </a:p>
          </p:txBody>
        </p:sp>
        <p:cxnSp>
          <p:nvCxnSpPr>
            <p:cNvPr id="34" name="Gerade Verbindung 33"/>
            <p:cNvCxnSpPr>
              <a:stCxn id="65" idx="3"/>
              <a:endCxn id="63" idx="1"/>
            </p:cNvCxnSpPr>
            <p:nvPr/>
          </p:nvCxnSpPr>
          <p:spPr bwMode="auto">
            <a:xfrm>
              <a:off x="2528475" y="1206848"/>
              <a:ext cx="1335413" cy="319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3" name="Picture 1"/>
            <p:cNvPicPr>
              <a:picLocks noChangeAspect="1" noChangeArrowheads="1"/>
            </p:cNvPicPr>
            <p:nvPr/>
          </p:nvPicPr>
          <p:blipFill>
            <a:blip r:embed="rId2" cstate="print"/>
            <a:srcRect/>
            <a:stretch>
              <a:fillRect/>
            </a:stretch>
          </p:blipFill>
          <p:spPr bwMode="auto">
            <a:xfrm>
              <a:off x="2643174" y="1357298"/>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47" name="Gruppieren 46"/>
          <p:cNvGrpSpPr/>
          <p:nvPr/>
        </p:nvGrpSpPr>
        <p:grpSpPr>
          <a:xfrm>
            <a:off x="5767564" y="2255498"/>
            <a:ext cx="2994915" cy="1099415"/>
            <a:chOff x="5767564" y="2255498"/>
            <a:chExt cx="2994915" cy="1099415"/>
          </a:xfrm>
        </p:grpSpPr>
        <p:sp>
          <p:nvSpPr>
            <p:cNvPr id="71" name="Textfeld 70"/>
            <p:cNvSpPr txBox="1"/>
            <p:nvPr/>
          </p:nvSpPr>
          <p:spPr>
            <a:xfrm>
              <a:off x="6422992" y="2255498"/>
              <a:ext cx="2339487" cy="276999"/>
            </a:xfrm>
            <a:prstGeom prst="rect">
              <a:avLst/>
            </a:prstGeom>
            <a:noFill/>
          </p:spPr>
          <p:txBody>
            <a:bodyPr wrap="none" rtlCol="0" anchor="ctr" anchorCtr="0">
              <a:spAutoFit/>
            </a:bodyPr>
            <a:lstStyle/>
            <a:p>
              <a:pPr algn="ctr"/>
              <a:r>
                <a:rPr lang="de-DE" sz="1200" dirty="0" smtClean="0">
                  <a:solidFill>
                    <a:schemeClr val="tx2">
                      <a:lumMod val="75000"/>
                    </a:schemeClr>
                  </a:solidFill>
                </a:rPr>
                <a:t>Unvollständige Mannschaft?</a:t>
              </a:r>
            </a:p>
          </p:txBody>
        </p:sp>
        <p:cxnSp>
          <p:nvCxnSpPr>
            <p:cNvPr id="32" name="Gerade Verbindung 31"/>
            <p:cNvCxnSpPr>
              <a:stCxn id="71" idx="1"/>
              <a:endCxn id="68" idx="3"/>
            </p:cNvCxnSpPr>
            <p:nvPr/>
          </p:nvCxnSpPr>
          <p:spPr bwMode="auto">
            <a:xfrm rot="10800000">
              <a:off x="5767564" y="2392286"/>
              <a:ext cx="655429" cy="171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4" name="Picture 2"/>
            <p:cNvPicPr>
              <a:picLocks noChangeAspect="1" noChangeArrowheads="1"/>
            </p:cNvPicPr>
            <p:nvPr/>
          </p:nvPicPr>
          <p:blipFill>
            <a:blip r:embed="rId3" cstate="print"/>
            <a:stretch>
              <a:fillRect/>
            </a:stretch>
          </p:blipFill>
          <p:spPr bwMode="auto">
            <a:xfrm>
              <a:off x="6959948" y="2579011"/>
              <a:ext cx="1041600" cy="775902"/>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48" name="Gruppieren 47"/>
          <p:cNvGrpSpPr/>
          <p:nvPr/>
        </p:nvGrpSpPr>
        <p:grpSpPr>
          <a:xfrm>
            <a:off x="2571736" y="2530785"/>
            <a:ext cx="3160321" cy="1288815"/>
            <a:chOff x="2571736" y="2530785"/>
            <a:chExt cx="3160321" cy="1288815"/>
          </a:xfrm>
        </p:grpSpPr>
        <p:sp>
          <p:nvSpPr>
            <p:cNvPr id="73" name="Textfeld 72"/>
            <p:cNvSpPr txBox="1"/>
            <p:nvPr/>
          </p:nvSpPr>
          <p:spPr>
            <a:xfrm>
              <a:off x="3374603" y="3101448"/>
              <a:ext cx="2357454" cy="646331"/>
            </a:xfrm>
            <a:prstGeom prst="rect">
              <a:avLst/>
            </a:prstGeom>
            <a:noFill/>
          </p:spPr>
          <p:txBody>
            <a:bodyPr wrap="square" rtlCol="0" anchor="ctr" anchorCtr="0">
              <a:spAutoFit/>
            </a:bodyPr>
            <a:lstStyle/>
            <a:p>
              <a:pPr algn="ctr"/>
              <a:r>
                <a:rPr lang="de-DE" sz="1200" b="1" dirty="0" smtClean="0">
                  <a:solidFill>
                    <a:schemeClr val="tx2">
                      <a:lumMod val="75000"/>
                    </a:schemeClr>
                  </a:solidFill>
                </a:rPr>
                <a:t>Anzahl der </a:t>
              </a:r>
              <a:r>
                <a:rPr lang="de-DE" sz="1200" b="1" dirty="0" err="1" smtClean="0">
                  <a:solidFill>
                    <a:schemeClr val="tx2">
                      <a:lumMod val="75000"/>
                    </a:schemeClr>
                  </a:solidFill>
                </a:rPr>
                <a:t>mitalarmierten</a:t>
              </a:r>
              <a:r>
                <a:rPr lang="de-DE" sz="1200" b="1" dirty="0" smtClean="0">
                  <a:solidFill>
                    <a:schemeClr val="tx2">
                      <a:lumMod val="75000"/>
                    </a:schemeClr>
                  </a:solidFill>
                </a:rPr>
                <a:t> Feuerwehren?</a:t>
              </a:r>
            </a:p>
          </p:txBody>
        </p:sp>
        <p:cxnSp>
          <p:nvCxnSpPr>
            <p:cNvPr id="21" name="Gerade Verbindung 20"/>
            <p:cNvCxnSpPr>
              <a:stCxn id="68" idx="2"/>
              <a:endCxn id="73" idx="0"/>
            </p:cNvCxnSpPr>
            <p:nvPr/>
          </p:nvCxnSpPr>
          <p:spPr bwMode="auto">
            <a:xfrm rot="5400000">
              <a:off x="4268700" y="2815416"/>
              <a:ext cx="570663" cy="140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5" name="Picture 3"/>
            <p:cNvPicPr>
              <a:picLocks noChangeAspect="1" noChangeArrowheads="1"/>
            </p:cNvPicPr>
            <p:nvPr/>
          </p:nvPicPr>
          <p:blipFill>
            <a:blip r:embed="rId4" cstate="print"/>
            <a:srcRect/>
            <a:stretch>
              <a:fillRect/>
            </a:stretch>
          </p:blipFill>
          <p:spPr bwMode="auto">
            <a:xfrm>
              <a:off x="2571736" y="3038400"/>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49" name="Gruppieren 48"/>
          <p:cNvGrpSpPr/>
          <p:nvPr/>
        </p:nvGrpSpPr>
        <p:grpSpPr>
          <a:xfrm>
            <a:off x="3195391" y="3747778"/>
            <a:ext cx="3775531" cy="1146001"/>
            <a:chOff x="3195391" y="3747778"/>
            <a:chExt cx="3775531" cy="1146001"/>
          </a:xfrm>
        </p:grpSpPr>
        <p:sp>
          <p:nvSpPr>
            <p:cNvPr id="72" name="Textfeld 71"/>
            <p:cNvSpPr txBox="1"/>
            <p:nvPr/>
          </p:nvSpPr>
          <p:spPr>
            <a:xfrm>
              <a:off x="3195391" y="4357694"/>
              <a:ext cx="2712602"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Information der Mannschaft?</a:t>
              </a:r>
            </a:p>
          </p:txBody>
        </p:sp>
        <p:cxnSp>
          <p:nvCxnSpPr>
            <p:cNvPr id="23" name="Gerade Verbindung 22"/>
            <p:cNvCxnSpPr>
              <a:stCxn id="73" idx="2"/>
              <a:endCxn id="72" idx="0"/>
            </p:cNvCxnSpPr>
            <p:nvPr/>
          </p:nvCxnSpPr>
          <p:spPr bwMode="auto">
            <a:xfrm rot="5400000">
              <a:off x="4247554" y="4051917"/>
              <a:ext cx="609915" cy="163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6" name="Picture 4"/>
            <p:cNvPicPr>
              <a:picLocks noChangeAspect="1" noChangeArrowheads="1"/>
            </p:cNvPicPr>
            <p:nvPr/>
          </p:nvPicPr>
          <p:blipFill>
            <a:blip r:embed="rId5" cstate="print"/>
            <a:stretch>
              <a:fillRect/>
            </a:stretch>
          </p:blipFill>
          <p:spPr bwMode="auto">
            <a:xfrm>
              <a:off x="5929322" y="4113193"/>
              <a:ext cx="1041600" cy="780586"/>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0" name="Gruppieren 49"/>
          <p:cNvGrpSpPr/>
          <p:nvPr/>
        </p:nvGrpSpPr>
        <p:grpSpPr>
          <a:xfrm>
            <a:off x="2782852" y="4634692"/>
            <a:ext cx="2524151" cy="905534"/>
            <a:chOff x="2782852" y="4634692"/>
            <a:chExt cx="2524151" cy="905534"/>
          </a:xfrm>
        </p:grpSpPr>
        <p:sp>
          <p:nvSpPr>
            <p:cNvPr id="74" name="Textfeld 73"/>
            <p:cNvSpPr txBox="1"/>
            <p:nvPr/>
          </p:nvSpPr>
          <p:spPr>
            <a:xfrm>
              <a:off x="3803065" y="5000636"/>
              <a:ext cx="1503938"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Lage auf Sicht?</a:t>
              </a:r>
            </a:p>
          </p:txBody>
        </p:sp>
        <p:cxnSp>
          <p:nvCxnSpPr>
            <p:cNvPr id="25" name="Gerade Verbindung 24"/>
            <p:cNvCxnSpPr>
              <a:stCxn id="72" idx="2"/>
              <a:endCxn id="74" idx="0"/>
            </p:cNvCxnSpPr>
            <p:nvPr/>
          </p:nvCxnSpPr>
          <p:spPr bwMode="auto">
            <a:xfrm rot="16200000" flipH="1">
              <a:off x="4370392" y="4815993"/>
              <a:ext cx="365943" cy="334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7" name="Picture 5"/>
            <p:cNvPicPr>
              <a:picLocks noChangeAspect="1" noChangeArrowheads="1"/>
            </p:cNvPicPr>
            <p:nvPr/>
          </p:nvPicPr>
          <p:blipFill>
            <a:blip r:embed="rId6" cstate="print"/>
            <a:srcRect/>
            <a:stretch>
              <a:fillRect/>
            </a:stretch>
          </p:blipFill>
          <p:spPr bwMode="auto">
            <a:xfrm>
              <a:off x="2782852" y="4759026"/>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1" name="Gruppieren 50"/>
          <p:cNvGrpSpPr/>
          <p:nvPr/>
        </p:nvGrpSpPr>
        <p:grpSpPr>
          <a:xfrm>
            <a:off x="3201030" y="5277634"/>
            <a:ext cx="3286672" cy="1218582"/>
            <a:chOff x="3201030" y="5277634"/>
            <a:chExt cx="3286672" cy="1218582"/>
          </a:xfrm>
        </p:grpSpPr>
        <p:sp>
          <p:nvSpPr>
            <p:cNvPr id="75" name="Textfeld 74"/>
            <p:cNvSpPr txBox="1"/>
            <p:nvPr/>
          </p:nvSpPr>
          <p:spPr>
            <a:xfrm>
              <a:off x="3201030" y="5857892"/>
              <a:ext cx="2714644" cy="461665"/>
            </a:xfrm>
            <a:prstGeom prst="rect">
              <a:avLst/>
            </a:prstGeom>
            <a:noFill/>
          </p:spPr>
          <p:txBody>
            <a:bodyPr wrap="square" rtlCol="0" anchor="ctr" anchorCtr="0">
              <a:spAutoFit/>
            </a:bodyPr>
            <a:lstStyle/>
            <a:p>
              <a:pPr algn="ctr"/>
              <a:r>
                <a:rPr lang="de-DE" sz="1200" b="1" dirty="0" smtClean="0">
                  <a:solidFill>
                    <a:schemeClr val="tx2">
                      <a:lumMod val="75000"/>
                    </a:schemeClr>
                  </a:solidFill>
                </a:rPr>
                <a:t>Aufstellflächen für Einsatzfahrzeuge?</a:t>
              </a:r>
            </a:p>
          </p:txBody>
        </p:sp>
        <p:cxnSp>
          <p:nvCxnSpPr>
            <p:cNvPr id="27" name="Gerade Verbindung 26"/>
            <p:cNvCxnSpPr>
              <a:stCxn id="74" idx="2"/>
              <a:endCxn id="75" idx="0"/>
            </p:cNvCxnSpPr>
            <p:nvPr/>
          </p:nvCxnSpPr>
          <p:spPr bwMode="auto">
            <a:xfrm rot="16200000" flipH="1">
              <a:off x="4266565" y="5566104"/>
              <a:ext cx="580257" cy="331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13318" name="Picture 6"/>
            <p:cNvPicPr>
              <a:picLocks noChangeAspect="1" noChangeArrowheads="1"/>
            </p:cNvPicPr>
            <p:nvPr/>
          </p:nvPicPr>
          <p:blipFill>
            <a:blip r:embed="rId7" cstate="print"/>
            <a:srcRect/>
            <a:stretch>
              <a:fillRect/>
            </a:stretch>
          </p:blipFill>
          <p:spPr bwMode="auto">
            <a:xfrm>
              <a:off x="5446102" y="5715016"/>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20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nvGraphicFramePr>
        <p:xfrm>
          <a:off x="1000100" y="607199"/>
          <a:ext cx="7143799" cy="5893635"/>
        </p:xfrm>
        <a:graphic>
          <a:graphicData uri="http://schemas.openxmlformats.org/drawingml/2006/table">
            <a:tbl>
              <a:tblPr firstRow="1" bandRow="1">
                <a:tableStyleId>{5C22544A-7EE6-4342-B048-85BDC9FD1C3A}</a:tableStyleId>
              </a:tblPr>
              <a:tblGrid>
                <a:gridCol w="1311541"/>
                <a:gridCol w="4939302"/>
                <a:gridCol w="892956"/>
              </a:tblGrid>
              <a:tr h="535785">
                <a:tc gridSpan="3">
                  <a:txBody>
                    <a:bodyPr/>
                    <a:lstStyle/>
                    <a:p>
                      <a:r>
                        <a:rPr lang="de-DE" sz="1200" dirty="0" smtClean="0">
                          <a:solidFill>
                            <a:schemeClr val="tx1"/>
                          </a:solidFill>
                        </a:rPr>
                        <a:t>Eintreffen an der Einsatzstelle</a:t>
                      </a:r>
                      <a:endParaRPr lang="de-DE" sz="1200" dirty="0">
                        <a:solidFill>
                          <a:schemeClr val="tx1"/>
                        </a:solidFill>
                      </a:endParaRPr>
                    </a:p>
                  </a:txBody>
                  <a:tcPr anchor="ctr">
                    <a:noFill/>
                  </a:tcPr>
                </a:tc>
                <a:tc hMerge="1">
                  <a:txBody>
                    <a:bodyPr/>
                    <a:lstStyle/>
                    <a:p>
                      <a:endParaRPr lang="de-DE" sz="1200" dirty="0"/>
                    </a:p>
                  </a:txBody>
                  <a:tcPr anchor="ctr">
                    <a:noFill/>
                  </a:tcPr>
                </a:tc>
                <a:tc hMerge="1">
                  <a:txBody>
                    <a:bodyPr/>
                    <a:lstStyle/>
                    <a:p>
                      <a:endParaRPr lang="de-DE" sz="1200" dirty="0"/>
                    </a:p>
                  </a:txBody>
                  <a:tcPr anchor="ctr">
                    <a:noFill/>
                  </a:tcPr>
                </a:tc>
              </a:tr>
              <a:tr h="535785">
                <a:tc>
                  <a:txBody>
                    <a:bodyPr/>
                    <a:lstStyle/>
                    <a:p>
                      <a:pPr algn="ctr"/>
                      <a:r>
                        <a:rPr lang="de-DE" sz="1200" b="1" dirty="0" smtClean="0"/>
                        <a:t>Folie</a:t>
                      </a:r>
                      <a:endParaRPr lang="de-DE" sz="1200" b="1" dirty="0"/>
                    </a:p>
                  </a:txBody>
                  <a:tcPr anchor="ctr">
                    <a:noFill/>
                  </a:tcPr>
                </a:tc>
                <a:tc>
                  <a:txBody>
                    <a:bodyPr/>
                    <a:lstStyle/>
                    <a:p>
                      <a:pPr algn="ctr"/>
                      <a:r>
                        <a:rPr lang="de-DE" sz="1200" b="1" dirty="0" smtClean="0"/>
                        <a:t>Maßnahme</a:t>
                      </a:r>
                      <a:endParaRPr lang="de-DE" sz="1200" b="1" dirty="0"/>
                    </a:p>
                  </a:txBody>
                  <a:tcPr anchor="ctr">
                    <a:noFill/>
                  </a:tcPr>
                </a:tc>
                <a:tc>
                  <a:txBody>
                    <a:bodyPr/>
                    <a:lstStyle/>
                    <a:p>
                      <a:pPr algn="ctr"/>
                      <a:r>
                        <a:rPr lang="de-DE" sz="1200" b="1" dirty="0" smtClean="0"/>
                        <a:t>Status</a:t>
                      </a:r>
                      <a:endParaRPr lang="de-DE" sz="1200" b="1" dirty="0"/>
                    </a:p>
                  </a:txBody>
                  <a:tcPr anchor="ctr">
                    <a:noFill/>
                  </a:tcPr>
                </a:tc>
              </a:tr>
              <a:tr h="535785">
                <a:tc>
                  <a:txBody>
                    <a:bodyPr/>
                    <a:lstStyle/>
                    <a:p>
                      <a:r>
                        <a:rPr lang="de-DE" sz="1200" dirty="0" smtClean="0"/>
                        <a:t>Folie 1</a:t>
                      </a:r>
                      <a:endParaRPr lang="de-DE" sz="1200" dirty="0"/>
                    </a:p>
                  </a:txBody>
                  <a:tcPr anchor="ctr">
                    <a:noFill/>
                  </a:tcPr>
                </a:tc>
                <a:tc>
                  <a:txBody>
                    <a:bodyPr/>
                    <a:lstStyle/>
                    <a:p>
                      <a:r>
                        <a:rPr lang="de-DE" sz="1200" dirty="0" smtClean="0"/>
                        <a:t>Eintreffmeldung an die Feuerwehreinsatz-</a:t>
                      </a:r>
                      <a:r>
                        <a:rPr lang="de-DE" sz="1200" baseline="0" dirty="0" smtClean="0"/>
                        <a:t> und Rettungsleitstelle</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r>
                        <a:rPr lang="de-DE" sz="1200" dirty="0" smtClean="0"/>
                        <a:t>Folie 2</a:t>
                      </a:r>
                      <a:endParaRPr lang="de-DE" sz="1200" dirty="0"/>
                    </a:p>
                  </a:txBody>
                  <a:tcPr anchor="ctr">
                    <a:noFill/>
                  </a:tcPr>
                </a:tc>
                <a:tc>
                  <a:txBody>
                    <a:bodyPr/>
                    <a:lstStyle/>
                    <a:p>
                      <a:r>
                        <a:rPr lang="de-DE" sz="1200" dirty="0" smtClean="0"/>
                        <a:t>Sicherstellen einer Funkverbindung</a:t>
                      </a:r>
                      <a:r>
                        <a:rPr lang="de-DE" sz="1200" baseline="0" dirty="0" smtClean="0"/>
                        <a:t> zur Feuerwehreinsatz- und Rettungsleitstelle</a:t>
                      </a:r>
                      <a:endParaRPr lang="de-DE" sz="1200" dirty="0"/>
                    </a:p>
                  </a:txBody>
                  <a:tcPr anchor="ctr">
                    <a:noFill/>
                  </a:tcPr>
                </a:tc>
                <a:tc>
                  <a:txBody>
                    <a:bodyPr/>
                    <a:lstStyle/>
                    <a:p>
                      <a:pPr>
                        <a:buFont typeface="Wingdings" pitchFamily="2" charset="2"/>
                        <a:buNone/>
                      </a:pPr>
                      <a:r>
                        <a:rPr lang="de-DE" sz="2400" dirty="0" smtClean="0">
                          <a:solidFill>
                            <a:schemeClr val="accent2">
                              <a:lumMod val="75000"/>
                            </a:schemeClr>
                          </a:solidFill>
                        </a:rPr>
                        <a:t> </a:t>
                      </a:r>
                      <a:endParaRPr lang="de-DE" sz="2400" dirty="0">
                        <a:solidFill>
                          <a:schemeClr val="accent2">
                            <a:lumMod val="75000"/>
                          </a:schemeClr>
                        </a:solidFill>
                      </a:endParaRPr>
                    </a:p>
                  </a:txBody>
                  <a:tcPr anchor="ctr">
                    <a:noFill/>
                  </a:tcPr>
                </a:tc>
              </a:tr>
              <a:tr h="535785">
                <a:tc>
                  <a:txBody>
                    <a:bodyPr/>
                    <a:lstStyle/>
                    <a:p>
                      <a:r>
                        <a:rPr lang="de-DE" sz="1200" dirty="0" smtClean="0"/>
                        <a:t>Folie 3</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Planen eines Einsatzes mit Bereitstellung</a:t>
                      </a:r>
                    </a:p>
                  </a:txBody>
                  <a:tcPr anchor="ctr">
                    <a:noFill/>
                  </a:tcPr>
                </a:tc>
                <a:tc>
                  <a:txBody>
                    <a:bodyPr/>
                    <a:lstStyle/>
                    <a:p>
                      <a:pPr>
                        <a:buFont typeface="Wingdings" pitchFamily="2" charset="2"/>
                        <a:buNone/>
                      </a:pPr>
                      <a:r>
                        <a:rPr lang="de-DE" sz="2400" kern="1200" dirty="0" smtClean="0">
                          <a:solidFill>
                            <a:schemeClr val="bg2"/>
                          </a:solidFill>
                          <a:latin typeface="+mn-lt"/>
                          <a:ea typeface="+mn-ea"/>
                          <a:cs typeface="+mn-cs"/>
                        </a:rPr>
                        <a:t> </a:t>
                      </a:r>
                    </a:p>
                  </a:txBody>
                  <a:tcPr anchor="ctr">
                    <a:noFill/>
                  </a:tcPr>
                </a:tc>
              </a:tr>
              <a:tr h="535785">
                <a:tc>
                  <a:txBody>
                    <a:bodyPr/>
                    <a:lstStyle/>
                    <a:p>
                      <a:r>
                        <a:rPr lang="de-DE" sz="1200" dirty="0" smtClean="0"/>
                        <a:t>Folie 4</a:t>
                      </a:r>
                      <a:endParaRPr lang="de-DE" sz="1200" dirty="0"/>
                    </a:p>
                  </a:txBody>
                  <a:tcPr anchor="ctr">
                    <a:noFill/>
                  </a:tcPr>
                </a:tc>
                <a:tc>
                  <a:txBody>
                    <a:bodyPr/>
                    <a:lstStyle/>
                    <a:p>
                      <a:r>
                        <a:rPr lang="de-DE" sz="1200" dirty="0" smtClean="0"/>
                        <a:t>Einsatzbefehl für einen Einsatz mit Bereitstellung</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de-DE" sz="2400" dirty="0" smtClean="0">
                        <a:solidFill>
                          <a:schemeClr val="accent2">
                            <a:lumMod val="75000"/>
                          </a:schemeClr>
                        </a:solidFill>
                      </a:endParaRPr>
                    </a:p>
                  </a:txBody>
                  <a:tcPr anchor="ctr">
                    <a:noFill/>
                  </a:tcPr>
                </a:tc>
              </a:tr>
              <a:tr h="535785">
                <a:tc>
                  <a:txBody>
                    <a:bodyPr/>
                    <a:lstStyle/>
                    <a:p>
                      <a:r>
                        <a:rPr lang="de-DE" sz="1200" dirty="0" smtClean="0"/>
                        <a:t>Folie 5</a:t>
                      </a:r>
                      <a:endParaRPr lang="de-DE" sz="1200" dirty="0"/>
                    </a:p>
                  </a:txBody>
                  <a:tcPr anchor="ctr">
                    <a:noFill/>
                  </a:tcPr>
                </a:tc>
                <a:tc>
                  <a:txBody>
                    <a:bodyPr/>
                    <a:lstStyle/>
                    <a:p>
                      <a:r>
                        <a:rPr lang="de-DE" sz="1200" dirty="0" smtClean="0"/>
                        <a:t>Besonderheiten bei der Technischen Hilfe</a:t>
                      </a:r>
                      <a:endParaRPr lang="de-D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de-DE" sz="2400" dirty="0" smtClean="0">
                        <a:solidFill>
                          <a:schemeClr val="accent2">
                            <a:lumMod val="75000"/>
                          </a:schemeClr>
                        </a:solidFill>
                      </a:endParaRPr>
                    </a:p>
                  </a:txBody>
                  <a:tcPr anchor="ctr">
                    <a:noFill/>
                  </a:tcPr>
                </a:tc>
              </a:tr>
              <a:tr h="535785">
                <a:tc>
                  <a:txBody>
                    <a:bodyPr/>
                    <a:lstStyle/>
                    <a:p>
                      <a:r>
                        <a:rPr lang="de-DE" sz="1200" dirty="0" smtClean="0"/>
                        <a:t>Folie 6</a:t>
                      </a:r>
                      <a:endParaRPr lang="de-DE" sz="1200" dirty="0"/>
                    </a:p>
                  </a:txBody>
                  <a:tcPr anchor="ctr">
                    <a:noFill/>
                  </a:tcPr>
                </a:tc>
                <a:tc>
                  <a:txBody>
                    <a:bodyPr/>
                    <a:lstStyle/>
                    <a:p>
                      <a:r>
                        <a:rPr lang="de-DE" sz="1200" dirty="0" smtClean="0"/>
                        <a:t>Rückmeldung an die Feuerwehreinsatz-</a:t>
                      </a:r>
                      <a:r>
                        <a:rPr lang="de-DE" sz="1200" baseline="0" dirty="0" smtClean="0"/>
                        <a:t> und Rettungsleitstelle</a:t>
                      </a:r>
                      <a:endParaRPr lang="de-DE" sz="1200" dirty="0"/>
                    </a:p>
                  </a:txBody>
                  <a:tcPr anchor="ctr">
                    <a:noFill/>
                  </a:tcPr>
                </a:tc>
                <a:tc>
                  <a:txBody>
                    <a:bodyPr/>
                    <a:lstStyle/>
                    <a:p>
                      <a:pPr>
                        <a:buFont typeface="Wingdings" pitchFamily="2" charset="2"/>
                        <a:buNone/>
                      </a:pPr>
                      <a:endParaRPr lang="de-DE" sz="1200" dirty="0">
                        <a:solidFill>
                          <a:schemeClr val="accent2">
                            <a:lumMod val="75000"/>
                          </a:schemeClr>
                        </a:solidFill>
                      </a:endParaRPr>
                    </a:p>
                  </a:txBody>
                  <a:tcPr anchor="ctr">
                    <a:noFill/>
                  </a:tcPr>
                </a:tc>
              </a:tr>
              <a:tr h="535785">
                <a:tc>
                  <a:txBody>
                    <a:bodyPr/>
                    <a:lstStyle/>
                    <a:p>
                      <a:r>
                        <a:rPr lang="de-DE" sz="1200" dirty="0" smtClean="0"/>
                        <a:t>Folie 7</a:t>
                      </a:r>
                      <a:endParaRPr lang="de-DE" sz="1200" dirty="0"/>
                    </a:p>
                  </a:txBody>
                  <a:tcPr anchor="ctr">
                    <a:noFill/>
                  </a:tcPr>
                </a:tc>
                <a:tc>
                  <a:txBody>
                    <a:bodyPr/>
                    <a:lstStyle/>
                    <a:p>
                      <a:r>
                        <a:rPr lang="de-DE" sz="1200" dirty="0" smtClean="0"/>
                        <a:t>Übergabe der Einsatzstelle an die</a:t>
                      </a:r>
                      <a:r>
                        <a:rPr lang="de-DE" sz="1200" baseline="0" dirty="0" smtClean="0"/>
                        <a:t> eintreffende Führungskraft</a:t>
                      </a:r>
                      <a:endParaRPr lang="de-DE" sz="1200" dirty="0"/>
                    </a:p>
                  </a:txBody>
                  <a:tcPr anchor="ctr">
                    <a:noFill/>
                  </a:tcPr>
                </a:tc>
                <a:tc>
                  <a:txBody>
                    <a:bodyPr/>
                    <a:lstStyle/>
                    <a:p>
                      <a:pPr>
                        <a:buFont typeface="Wingdings" pitchFamily="2" charset="2"/>
                        <a:buNone/>
                      </a:pPr>
                      <a:endParaRPr lang="de-DE" sz="2400" dirty="0">
                        <a:solidFill>
                          <a:schemeClr val="accent2">
                            <a:lumMod val="75000"/>
                          </a:schemeClr>
                        </a:solidFill>
                      </a:endParaRPr>
                    </a:p>
                  </a:txBody>
                  <a:tcPr anchor="ctr">
                    <a:noFill/>
                  </a:tcPr>
                </a:tc>
              </a:tr>
              <a:tr h="535785">
                <a:tc>
                  <a:txBody>
                    <a:bodyPr/>
                    <a:lstStyle/>
                    <a:p>
                      <a:r>
                        <a:rPr lang="de-DE" sz="1200" dirty="0" smtClean="0"/>
                        <a:t>Folie 8</a:t>
                      </a:r>
                      <a:endParaRPr lang="de-DE" sz="1200" dirty="0"/>
                    </a:p>
                  </a:txBody>
                  <a:tcPr anchor="ctr">
                    <a:noFill/>
                  </a:tcPr>
                </a:tc>
                <a:tc>
                  <a:txBody>
                    <a:bodyPr/>
                    <a:lstStyle/>
                    <a:p>
                      <a:r>
                        <a:rPr lang="de-DE" sz="1200" dirty="0" smtClean="0"/>
                        <a:t>Eigenkontrolle</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r h="535785">
                <a:tc>
                  <a:txBody>
                    <a:bodyPr/>
                    <a:lstStyle/>
                    <a:p>
                      <a:r>
                        <a:rPr lang="de-DE" sz="1200" dirty="0" smtClean="0"/>
                        <a:t>Folie 9</a:t>
                      </a:r>
                      <a:endParaRPr lang="de-DE" sz="1200" dirty="0"/>
                    </a:p>
                  </a:txBody>
                  <a:tcPr anchor="ctr">
                    <a:noFill/>
                  </a:tcPr>
                </a:tc>
                <a:tc>
                  <a:txBody>
                    <a:bodyPr/>
                    <a:lstStyle/>
                    <a:p>
                      <a:r>
                        <a:rPr lang="de-DE" sz="1200" dirty="0" smtClean="0"/>
                        <a:t>Zusammenfassung</a:t>
                      </a:r>
                      <a:endParaRPr lang="de-DE" sz="1200" dirty="0"/>
                    </a:p>
                  </a:txBody>
                  <a:tcPr anchor="ctr">
                    <a:noFill/>
                  </a:tcPr>
                </a:tc>
                <a:tc>
                  <a:txBody>
                    <a:bodyPr/>
                    <a:lstStyle/>
                    <a:p>
                      <a:pPr>
                        <a:buFont typeface="Wingdings" pitchFamily="2" charset="2"/>
                        <a:buChar char="ü"/>
                      </a:pPr>
                      <a:endParaRPr lang="de-DE" sz="2400" dirty="0">
                        <a:solidFill>
                          <a:schemeClr val="accent2">
                            <a:lumMod val="75000"/>
                          </a:schemeClr>
                        </a:solidFill>
                      </a:endParaRPr>
                    </a:p>
                  </a:txBody>
                  <a:tcPr anchor="ctr">
                    <a:noFill/>
                  </a:tcPr>
                </a:tc>
              </a:tr>
            </a:tbl>
          </a:graphicData>
        </a:graphic>
      </p:graphicFrame>
      <p:sp>
        <p:nvSpPr>
          <p:cNvPr id="9" name="Titel 1"/>
          <p:cNvSpPr>
            <a:spLocks noGrp="1"/>
          </p:cNvSpPr>
          <p:nvPr>
            <p:ph type="title"/>
          </p:nvPr>
        </p:nvSpPr>
        <p:spPr/>
        <p:txBody>
          <a:bodyPr/>
          <a:lstStyle/>
          <a:p>
            <a:r>
              <a:rPr lang="de-DE" sz="1800" dirty="0" smtClean="0"/>
              <a:t>Einsatzstellenorganisation</a:t>
            </a:r>
            <a:endParaRPr lang="de-DE"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Einsatzstellenorganisation</a:t>
            </a:r>
            <a:endParaRPr lang="de-DE" sz="1800" dirty="0"/>
          </a:p>
        </p:txBody>
      </p:sp>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1: Eintreffmeldung an die Feuerwehreinsatz- und Rettungsleitstelle</a:t>
            </a:r>
          </a:p>
        </p:txBody>
      </p:sp>
      <p:grpSp>
        <p:nvGrpSpPr>
          <p:cNvPr id="10" name="Gruppieren 9"/>
          <p:cNvGrpSpPr/>
          <p:nvPr/>
        </p:nvGrpSpPr>
        <p:grpSpPr>
          <a:xfrm>
            <a:off x="610154" y="1543084"/>
            <a:ext cx="7917800" cy="4512736"/>
            <a:chOff x="673762" y="1845222"/>
            <a:chExt cx="7917800" cy="4512736"/>
          </a:xfrm>
        </p:grpSpPr>
        <p:sp>
          <p:nvSpPr>
            <p:cNvPr id="5" name="Text Box 37"/>
            <p:cNvSpPr txBox="1">
              <a:spLocks noChangeArrowheads="1"/>
            </p:cNvSpPr>
            <p:nvPr/>
          </p:nvSpPr>
          <p:spPr bwMode="auto">
            <a:xfrm>
              <a:off x="5165725" y="3986774"/>
              <a:ext cx="184150" cy="519112"/>
            </a:xfrm>
            <a:prstGeom prst="rect">
              <a:avLst/>
            </a:prstGeom>
            <a:noFill/>
            <a:ln w="12700">
              <a:noFill/>
              <a:miter lim="800000"/>
              <a:headEnd/>
              <a:tailEnd/>
            </a:ln>
            <a:effectLst/>
          </p:spPr>
          <p:txBody>
            <a:bodyPr wrap="none">
              <a:spAutoFit/>
            </a:bodyPr>
            <a:lstStyle/>
            <a:p>
              <a:endParaRPr lang="de-DE" sz="2800"/>
            </a:p>
          </p:txBody>
        </p:sp>
        <p:graphicFrame>
          <p:nvGraphicFramePr>
            <p:cNvPr id="6" name="Group 63"/>
            <p:cNvGraphicFramePr>
              <a:graphicFrameLocks/>
            </p:cNvGraphicFramePr>
            <p:nvPr/>
          </p:nvGraphicFramePr>
          <p:xfrm>
            <a:off x="673762" y="3340661"/>
            <a:ext cx="7777163" cy="2511426"/>
          </p:xfrm>
          <a:graphic>
            <a:graphicData uri="http://schemas.openxmlformats.org/drawingml/2006/table">
              <a:tbl>
                <a:tblPr/>
                <a:tblGrid>
                  <a:gridCol w="3889375"/>
                  <a:gridCol w="3887788"/>
                </a:tblGrid>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Statusmeldung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an der Einsatzstelle Handewitt, Hauptstraße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Lage auf Sicht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starke Rauchentwicklung im ersten Obergeschoss, eine Person in Gefahr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Nachforderung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ein RTW und ein Löschfahrzeug zur Einsatzstelle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69"/>
            <p:cNvSpPr txBox="1">
              <a:spLocks noChangeArrowheads="1"/>
            </p:cNvSpPr>
            <p:nvPr/>
          </p:nvSpPr>
          <p:spPr bwMode="auto">
            <a:xfrm>
              <a:off x="1571604" y="1845222"/>
              <a:ext cx="5976938" cy="369332"/>
            </a:xfrm>
            <a:prstGeom prst="rect">
              <a:avLst/>
            </a:prstGeom>
            <a:noFill/>
            <a:ln w="12700">
              <a:noFill/>
              <a:miter lim="800000"/>
              <a:headEnd/>
              <a:tailEnd/>
            </a:ln>
            <a:effectLst/>
          </p:spPr>
          <p:txBody>
            <a:bodyPr>
              <a:spAutoFit/>
            </a:bodyPr>
            <a:lstStyle/>
            <a:p>
              <a:pPr algn="ctr"/>
              <a:r>
                <a:rPr lang="de-DE" dirty="0">
                  <a:solidFill>
                    <a:schemeClr val="bg2"/>
                  </a:solidFill>
                </a:rPr>
                <a:t>Leitstelle </a:t>
              </a:r>
              <a:r>
                <a:rPr lang="de-DE" dirty="0" smtClean="0">
                  <a:solidFill>
                    <a:schemeClr val="bg2"/>
                  </a:solidFill>
                </a:rPr>
                <a:t>NORD </a:t>
              </a:r>
              <a:r>
                <a:rPr lang="de-DE" dirty="0">
                  <a:solidFill>
                    <a:schemeClr val="bg2"/>
                  </a:solidFill>
                </a:rPr>
                <a:t>von Florian </a:t>
              </a:r>
              <a:r>
                <a:rPr lang="de-DE" dirty="0" smtClean="0">
                  <a:solidFill>
                    <a:schemeClr val="bg2"/>
                  </a:solidFill>
                </a:rPr>
                <a:t>14/23/1          </a:t>
              </a:r>
              <a:endParaRPr lang="de-DE" dirty="0">
                <a:solidFill>
                  <a:schemeClr val="bg2"/>
                </a:solidFill>
              </a:endParaRPr>
            </a:p>
          </p:txBody>
        </p:sp>
        <p:sp>
          <p:nvSpPr>
            <p:cNvPr id="8" name="Text Box 70"/>
            <p:cNvSpPr txBox="1">
              <a:spLocks noChangeArrowheads="1"/>
            </p:cNvSpPr>
            <p:nvPr/>
          </p:nvSpPr>
          <p:spPr bwMode="auto">
            <a:xfrm>
              <a:off x="6215074" y="5988626"/>
              <a:ext cx="2376488" cy="369332"/>
            </a:xfrm>
            <a:prstGeom prst="rect">
              <a:avLst/>
            </a:prstGeom>
            <a:noFill/>
            <a:ln w="12700">
              <a:noFill/>
              <a:miter lim="800000"/>
              <a:headEnd/>
              <a:tailEnd/>
            </a:ln>
            <a:effectLst/>
          </p:spPr>
          <p:txBody>
            <a:bodyPr>
              <a:spAutoFit/>
            </a:bodyPr>
            <a:lstStyle/>
            <a:p>
              <a:pPr algn="r">
                <a:spcBef>
                  <a:spcPct val="50000"/>
                </a:spcBef>
              </a:pPr>
              <a:r>
                <a:rPr lang="de-DE" dirty="0">
                  <a:solidFill>
                    <a:schemeClr val="bg2"/>
                  </a:solidFill>
                </a:rPr>
                <a:t>kommen</a:t>
              </a:r>
            </a:p>
          </p:txBody>
        </p:sp>
        <p:sp>
          <p:nvSpPr>
            <p:cNvPr id="9" name="Text Box 71"/>
            <p:cNvSpPr txBox="1">
              <a:spLocks noChangeArrowheads="1"/>
            </p:cNvSpPr>
            <p:nvPr/>
          </p:nvSpPr>
          <p:spPr bwMode="auto">
            <a:xfrm>
              <a:off x="747686" y="2845354"/>
              <a:ext cx="3324248" cy="369332"/>
            </a:xfrm>
            <a:prstGeom prst="rect">
              <a:avLst/>
            </a:prstGeom>
            <a:noFill/>
            <a:ln w="12700">
              <a:noFill/>
              <a:miter lim="800000"/>
              <a:headEnd/>
              <a:tailEnd/>
            </a:ln>
            <a:effectLst/>
          </p:spPr>
          <p:txBody>
            <a:bodyPr wrap="square">
              <a:spAutoFit/>
            </a:bodyPr>
            <a:lstStyle/>
            <a:p>
              <a:pPr>
                <a:spcBef>
                  <a:spcPct val="50000"/>
                </a:spcBef>
              </a:pPr>
              <a:r>
                <a:rPr lang="de-DE" dirty="0" smtClean="0">
                  <a:solidFill>
                    <a:schemeClr val="bg2"/>
                  </a:solidFill>
                </a:rPr>
                <a:t>Florian 14/23/1</a:t>
              </a:r>
              <a:endParaRPr lang="de-DE"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3178959" y="1737978"/>
            <a:ext cx="2786082" cy="1602263"/>
            <a:chOff x="3178959" y="1737978"/>
            <a:chExt cx="2786082" cy="1602263"/>
          </a:xfrm>
        </p:grpSpPr>
        <p:pic>
          <p:nvPicPr>
            <p:cNvPr id="29" name="Picture 3"/>
            <p:cNvPicPr>
              <a:picLocks noChangeAspect="1" noChangeArrowheads="1"/>
            </p:cNvPicPr>
            <p:nvPr/>
          </p:nvPicPr>
          <p:blipFill>
            <a:blip r:embed="rId2">
              <a:clrChange>
                <a:clrFrom>
                  <a:srgbClr val="FFFDFF"/>
                </a:clrFrom>
                <a:clrTo>
                  <a:srgbClr val="FFFDFF">
                    <a:alpha val="0"/>
                  </a:srgbClr>
                </a:clrTo>
              </a:clrChange>
            </a:blip>
            <a:srcRect/>
            <a:stretch>
              <a:fillRect/>
            </a:stretch>
          </p:blipFill>
          <p:spPr bwMode="auto">
            <a:xfrm>
              <a:off x="4024312" y="2444891"/>
              <a:ext cx="1095375" cy="895350"/>
            </a:xfrm>
            <a:prstGeom prst="rect">
              <a:avLst/>
            </a:prstGeom>
            <a:noFill/>
            <a:ln w="9525">
              <a:noFill/>
              <a:miter lim="800000"/>
              <a:headEnd/>
              <a:tailEnd/>
            </a:ln>
            <a:effectLst/>
          </p:spPr>
        </p:pic>
        <p:sp>
          <p:nvSpPr>
            <p:cNvPr id="19" name="Textfeld 18"/>
            <p:cNvSpPr txBox="1"/>
            <p:nvPr/>
          </p:nvSpPr>
          <p:spPr>
            <a:xfrm>
              <a:off x="3178959" y="1737978"/>
              <a:ext cx="2786082" cy="830997"/>
            </a:xfrm>
            <a:prstGeom prst="rect">
              <a:avLst/>
            </a:prstGeom>
            <a:noFill/>
          </p:spPr>
          <p:txBody>
            <a:bodyPr wrap="square" rtlCol="0" anchor="ctr" anchorCtr="0">
              <a:spAutoFit/>
            </a:bodyPr>
            <a:lstStyle/>
            <a:p>
              <a:pPr algn="ctr"/>
              <a:r>
                <a:rPr lang="de-DE" sz="1600" b="1" dirty="0" smtClean="0">
                  <a:solidFill>
                    <a:schemeClr val="tx2">
                      <a:lumMod val="75000"/>
                    </a:schemeClr>
                  </a:solidFill>
                </a:rPr>
                <a:t>Das Funkgerät muss auch im Einsatz ständig besetzt sein</a:t>
              </a:r>
            </a:p>
          </p:txBody>
        </p:sp>
      </p:grpSp>
      <p:sp>
        <p:nvSpPr>
          <p:cNvPr id="2" name="Titel 1"/>
          <p:cNvSpPr>
            <a:spLocks noGrp="1"/>
          </p:cNvSpPr>
          <p:nvPr>
            <p:ph type="title"/>
          </p:nvPr>
        </p:nvSpPr>
        <p:spPr/>
        <p:txBody>
          <a:bodyPr/>
          <a:lstStyle/>
          <a:p>
            <a:r>
              <a:rPr lang="de-DE" sz="1800" dirty="0" smtClean="0"/>
              <a:t>Einsatzstellenorganisation</a:t>
            </a:r>
            <a:endParaRPr lang="de-DE" sz="1800" dirty="0"/>
          </a:p>
        </p:txBody>
      </p:sp>
      <p:sp>
        <p:nvSpPr>
          <p:cNvPr id="16" name="Rechteck 15"/>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2: Sicherstellen einer Funkverbindung zur Feuerwehreinsatz- und Rettungsleitstelle</a:t>
            </a:r>
          </a:p>
        </p:txBody>
      </p:sp>
      <p:grpSp>
        <p:nvGrpSpPr>
          <p:cNvPr id="25" name="Gruppieren 24"/>
          <p:cNvGrpSpPr/>
          <p:nvPr/>
        </p:nvGrpSpPr>
        <p:grpSpPr>
          <a:xfrm>
            <a:off x="214282" y="2636274"/>
            <a:ext cx="2428892" cy="824618"/>
            <a:chOff x="214282" y="2636274"/>
            <a:chExt cx="2428892" cy="824618"/>
          </a:xfrm>
        </p:grpSpPr>
        <p:sp>
          <p:nvSpPr>
            <p:cNvPr id="21" name="Textfeld 20"/>
            <p:cNvSpPr txBox="1"/>
            <p:nvPr/>
          </p:nvSpPr>
          <p:spPr>
            <a:xfrm>
              <a:off x="214282" y="2937672"/>
              <a:ext cx="2428892" cy="523220"/>
            </a:xfrm>
            <a:prstGeom prst="rect">
              <a:avLst/>
            </a:prstGeom>
            <a:noFill/>
          </p:spPr>
          <p:txBody>
            <a:bodyPr wrap="square" rtlCol="0" anchor="ctr" anchorCtr="0">
              <a:spAutoFit/>
            </a:bodyPr>
            <a:lstStyle/>
            <a:p>
              <a:pPr algn="ctr"/>
              <a:r>
                <a:rPr lang="de-DE" sz="1400" dirty="0" smtClean="0">
                  <a:solidFill>
                    <a:schemeClr val="tx2">
                      <a:lumMod val="75000"/>
                    </a:schemeClr>
                  </a:solidFill>
                </a:rPr>
                <a:t>Frühzeitiges Alarmieren weiterer Kräfte</a:t>
              </a:r>
            </a:p>
          </p:txBody>
        </p:sp>
        <p:cxnSp>
          <p:nvCxnSpPr>
            <p:cNvPr id="28" name="Gerade Verbindung 27"/>
            <p:cNvCxnSpPr>
              <a:stCxn id="20" idx="2"/>
              <a:endCxn id="21" idx="0"/>
            </p:cNvCxnSpPr>
            <p:nvPr/>
          </p:nvCxnSpPr>
          <p:spPr bwMode="auto">
            <a:xfrm rot="5400000">
              <a:off x="1277633" y="2786576"/>
              <a:ext cx="302191" cy="1588"/>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7" name="Gruppieren 26"/>
          <p:cNvGrpSpPr/>
          <p:nvPr/>
        </p:nvGrpSpPr>
        <p:grpSpPr>
          <a:xfrm>
            <a:off x="5965041" y="2153477"/>
            <a:ext cx="2857488" cy="1614077"/>
            <a:chOff x="6000760" y="2126181"/>
            <a:chExt cx="2857488" cy="1614077"/>
          </a:xfrm>
        </p:grpSpPr>
        <p:sp>
          <p:nvSpPr>
            <p:cNvPr id="22" name="Textfeld 21"/>
            <p:cNvSpPr txBox="1"/>
            <p:nvPr/>
          </p:nvSpPr>
          <p:spPr>
            <a:xfrm>
              <a:off x="6072198" y="2570707"/>
              <a:ext cx="2786050" cy="1169551"/>
            </a:xfrm>
            <a:prstGeom prst="rect">
              <a:avLst/>
            </a:prstGeom>
            <a:noFill/>
          </p:spPr>
          <p:txBody>
            <a:bodyPr wrap="square" rtlCol="0" anchor="ctr" anchorCtr="0">
              <a:spAutoFit/>
            </a:bodyPr>
            <a:lstStyle/>
            <a:p>
              <a:pPr algn="ctr"/>
              <a:r>
                <a:rPr lang="de-DE" sz="1400" dirty="0" smtClean="0">
                  <a:solidFill>
                    <a:schemeClr val="tx2">
                      <a:lumMod val="75000"/>
                    </a:schemeClr>
                  </a:solidFill>
                </a:rPr>
                <a:t>Um nachrückenden Feuerwehren bereits auf der Anfahrt wichtige Lageinformationen mitteilen zu können</a:t>
              </a:r>
            </a:p>
          </p:txBody>
        </p:sp>
        <p:cxnSp>
          <p:nvCxnSpPr>
            <p:cNvPr id="32" name="Form 31"/>
            <p:cNvCxnSpPr>
              <a:stCxn id="19" idx="3"/>
              <a:endCxn id="22" idx="0"/>
            </p:cNvCxnSpPr>
            <p:nvPr/>
          </p:nvCxnSpPr>
          <p:spPr bwMode="auto">
            <a:xfrm>
              <a:off x="6000760" y="2126181"/>
              <a:ext cx="1464463" cy="444526"/>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3" name="Gruppieren 22"/>
          <p:cNvGrpSpPr/>
          <p:nvPr/>
        </p:nvGrpSpPr>
        <p:grpSpPr>
          <a:xfrm>
            <a:off x="285720" y="1681374"/>
            <a:ext cx="2893239" cy="954107"/>
            <a:chOff x="285720" y="1681374"/>
            <a:chExt cx="2893239" cy="954107"/>
          </a:xfrm>
        </p:grpSpPr>
        <p:sp>
          <p:nvSpPr>
            <p:cNvPr id="20" name="Textfeld 19"/>
            <p:cNvSpPr txBox="1"/>
            <p:nvPr/>
          </p:nvSpPr>
          <p:spPr>
            <a:xfrm>
              <a:off x="285720" y="1681374"/>
              <a:ext cx="2286016" cy="954107"/>
            </a:xfrm>
            <a:prstGeom prst="rect">
              <a:avLst/>
            </a:prstGeom>
            <a:noFill/>
          </p:spPr>
          <p:txBody>
            <a:bodyPr wrap="square" rtlCol="0" anchor="ctr" anchorCtr="0">
              <a:spAutoFit/>
            </a:bodyPr>
            <a:lstStyle/>
            <a:p>
              <a:pPr algn="ctr"/>
              <a:r>
                <a:rPr lang="de-DE" sz="1400" dirty="0" smtClean="0">
                  <a:solidFill>
                    <a:schemeClr val="tx2">
                      <a:lumMod val="75000"/>
                    </a:schemeClr>
                  </a:solidFill>
                </a:rPr>
                <a:t>Information der Feuerwehreinsatz- und Rettungsleitstelle über die Lageentwicklung</a:t>
              </a:r>
            </a:p>
          </p:txBody>
        </p:sp>
        <p:cxnSp>
          <p:nvCxnSpPr>
            <p:cNvPr id="34" name="Gerade Verbindung 33"/>
            <p:cNvCxnSpPr>
              <a:stCxn id="20" idx="3"/>
              <a:endCxn id="19" idx="1"/>
            </p:cNvCxnSpPr>
            <p:nvPr/>
          </p:nvCxnSpPr>
          <p:spPr bwMode="auto">
            <a:xfrm flipV="1">
              <a:off x="2571736" y="2153477"/>
              <a:ext cx="607223" cy="4951"/>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26" name="Gruppieren 25"/>
          <p:cNvGrpSpPr/>
          <p:nvPr/>
        </p:nvGrpSpPr>
        <p:grpSpPr>
          <a:xfrm>
            <a:off x="1428727" y="3460892"/>
            <a:ext cx="6000777" cy="2900229"/>
            <a:chOff x="1428727" y="3460892"/>
            <a:chExt cx="6000777" cy="2900229"/>
          </a:xfrm>
        </p:grpSpPr>
        <p:pic>
          <p:nvPicPr>
            <p:cNvPr id="4098" name="Picture 2"/>
            <p:cNvPicPr>
              <a:picLocks noChangeAspect="1" noChangeArrowheads="1"/>
            </p:cNvPicPr>
            <p:nvPr/>
          </p:nvPicPr>
          <p:blipFill>
            <a:blip r:embed="rId3"/>
            <a:srcRect/>
            <a:stretch>
              <a:fillRect/>
            </a:stretch>
          </p:blipFill>
          <p:spPr bwMode="auto">
            <a:xfrm>
              <a:off x="2855379" y="3786190"/>
              <a:ext cx="3433242" cy="2574931"/>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cxnSp>
          <p:nvCxnSpPr>
            <p:cNvPr id="36" name="Form 35"/>
            <p:cNvCxnSpPr>
              <a:stCxn id="21" idx="2"/>
              <a:endCxn id="4098" idx="1"/>
            </p:cNvCxnSpPr>
            <p:nvPr/>
          </p:nvCxnSpPr>
          <p:spPr bwMode="auto">
            <a:xfrm rot="16200000" flipH="1">
              <a:off x="1335671" y="3553948"/>
              <a:ext cx="1612764" cy="1426651"/>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38" name="Form 37"/>
            <p:cNvCxnSpPr>
              <a:stCxn id="22" idx="2"/>
              <a:endCxn id="4098" idx="3"/>
            </p:cNvCxnSpPr>
            <p:nvPr/>
          </p:nvCxnSpPr>
          <p:spPr bwMode="auto">
            <a:xfrm rot="5400000">
              <a:off x="6206012" y="3850164"/>
              <a:ext cx="1306102" cy="1140883"/>
            </a:xfrm>
            <a:prstGeom prst="bentConnector2">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33" name="Gruppieren 32"/>
          <p:cNvGrpSpPr/>
          <p:nvPr/>
        </p:nvGrpSpPr>
        <p:grpSpPr>
          <a:xfrm>
            <a:off x="214282" y="1007938"/>
            <a:ext cx="8715436" cy="730833"/>
            <a:chOff x="214282" y="1079376"/>
            <a:chExt cx="8715436" cy="730833"/>
          </a:xfrm>
        </p:grpSpPr>
        <p:sp>
          <p:nvSpPr>
            <p:cNvPr id="17" name="Rechteck 16"/>
            <p:cNvSpPr/>
            <p:nvPr/>
          </p:nvSpPr>
          <p:spPr>
            <a:xfrm>
              <a:off x="214282" y="1079376"/>
              <a:ext cx="8715436" cy="307777"/>
            </a:xfrm>
            <a:prstGeom prst="rect">
              <a:avLst/>
            </a:prstGeom>
          </p:spPr>
          <p:txBody>
            <a:bodyPr wrap="square">
              <a:spAutoFit/>
            </a:bodyPr>
            <a:lstStyle/>
            <a:p>
              <a:pPr marL="0" lvl="1" algn="ctr"/>
              <a:r>
                <a:rPr lang="de-DE" sz="1400" dirty="0" smtClean="0">
                  <a:solidFill>
                    <a:schemeClr val="tx2">
                      <a:lumMod val="75000"/>
                    </a:schemeClr>
                  </a:solidFill>
                </a:rPr>
                <a:t>Sicherstellen der Funkverbindung</a:t>
              </a:r>
            </a:p>
          </p:txBody>
        </p:sp>
        <p:cxnSp>
          <p:nvCxnSpPr>
            <p:cNvPr id="24" name="Gerade Verbindung 23"/>
            <p:cNvCxnSpPr>
              <a:stCxn id="17" idx="2"/>
              <a:endCxn id="19" idx="0"/>
            </p:cNvCxnSpPr>
            <p:nvPr/>
          </p:nvCxnSpPr>
          <p:spPr bwMode="auto">
            <a:xfrm rot="5400000">
              <a:off x="4360869" y="1598284"/>
              <a:ext cx="422263" cy="158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97798" y="848166"/>
            <a:ext cx="3500462" cy="2625347"/>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6" name="Textfeld 5"/>
          <p:cNvSpPr txBox="1"/>
          <p:nvPr/>
        </p:nvSpPr>
        <p:spPr>
          <a:xfrm>
            <a:off x="3857620" y="1119866"/>
            <a:ext cx="5286380" cy="1077218"/>
          </a:xfrm>
          <a:prstGeom prst="rect">
            <a:avLst/>
          </a:prstGeom>
          <a:noFill/>
        </p:spPr>
        <p:txBody>
          <a:bodyPr wrap="square" rtlCol="0" anchor="ctr" anchorCtr="0">
            <a:spAutoFit/>
          </a:bodyPr>
          <a:lstStyle/>
          <a:p>
            <a:pPr algn="ctr"/>
            <a:r>
              <a:rPr lang="de-DE" sz="1600" dirty="0" smtClean="0">
                <a:solidFill>
                  <a:schemeClr val="tx2">
                    <a:lumMod val="75000"/>
                  </a:schemeClr>
                </a:solidFill>
              </a:rPr>
              <a:t>Wenn die Lage noch nicht soweit erkundet ist, dass Einsatzmittel, Einsatzziel und Einsatzweg bestimmt werden können, kann der Löscheinsatz mit Bereitstellung vorbereitet werden</a:t>
            </a:r>
          </a:p>
        </p:txBody>
      </p:sp>
      <p:grpSp>
        <p:nvGrpSpPr>
          <p:cNvPr id="7" name="Gruppieren 6"/>
          <p:cNvGrpSpPr/>
          <p:nvPr/>
        </p:nvGrpSpPr>
        <p:grpSpPr>
          <a:xfrm>
            <a:off x="5755096" y="2488898"/>
            <a:ext cx="1911350" cy="1841500"/>
            <a:chOff x="3392597" y="3497810"/>
            <a:chExt cx="1911350" cy="1841500"/>
          </a:xfrm>
        </p:grpSpPr>
        <p:grpSp>
          <p:nvGrpSpPr>
            <p:cNvPr id="8" name="Group 308"/>
            <p:cNvGrpSpPr>
              <a:grpSpLocks/>
            </p:cNvGrpSpPr>
            <p:nvPr/>
          </p:nvGrpSpPr>
          <p:grpSpPr bwMode="auto">
            <a:xfrm>
              <a:off x="3392598" y="3486698"/>
              <a:ext cx="1911351" cy="1852613"/>
              <a:chOff x="816" y="2293"/>
              <a:chExt cx="1204" cy="1167"/>
            </a:xfrm>
          </p:grpSpPr>
          <p:grpSp>
            <p:nvGrpSpPr>
              <p:cNvPr id="12" name="Group 273"/>
              <p:cNvGrpSpPr>
                <a:grpSpLocks/>
              </p:cNvGrpSpPr>
              <p:nvPr/>
            </p:nvGrpSpPr>
            <p:grpSpPr bwMode="auto">
              <a:xfrm>
                <a:off x="1488" y="3120"/>
                <a:ext cx="340" cy="340"/>
                <a:chOff x="1383" y="3294"/>
                <a:chExt cx="453" cy="461"/>
              </a:xfrm>
            </p:grpSpPr>
            <p:sp>
              <p:nvSpPr>
                <p:cNvPr id="24" name="Rectangle 274"/>
                <p:cNvSpPr>
                  <a:spLocks noChangeArrowheads="1"/>
                </p:cNvSpPr>
                <p:nvPr/>
              </p:nvSpPr>
              <p:spPr bwMode="auto">
                <a:xfrm rot="2695941">
                  <a:off x="1472" y="3387"/>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25" name="Picture 275" descr="Wassertruppmann"/>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83" y="3294"/>
                  <a:ext cx="453" cy="461"/>
                </a:xfrm>
                <a:prstGeom prst="rect">
                  <a:avLst/>
                </a:prstGeom>
                <a:noFill/>
              </p:spPr>
            </p:pic>
          </p:grpSp>
          <p:grpSp>
            <p:nvGrpSpPr>
              <p:cNvPr id="13" name="Group 278"/>
              <p:cNvGrpSpPr>
                <a:grpSpLocks/>
              </p:cNvGrpSpPr>
              <p:nvPr/>
            </p:nvGrpSpPr>
            <p:grpSpPr bwMode="auto">
              <a:xfrm>
                <a:off x="1680" y="2924"/>
                <a:ext cx="340" cy="340"/>
                <a:chOff x="2605" y="2886"/>
                <a:chExt cx="453" cy="450"/>
              </a:xfrm>
            </p:grpSpPr>
            <p:sp>
              <p:nvSpPr>
                <p:cNvPr id="22" name="Rectangle 279"/>
                <p:cNvSpPr>
                  <a:spLocks noChangeArrowheads="1"/>
                </p:cNvSpPr>
                <p:nvPr/>
              </p:nvSpPr>
              <p:spPr bwMode="auto">
                <a:xfrm rot="2695941">
                  <a:off x="2697" y="2980"/>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23" name="Picture 280" descr="Wassertruppführer"/>
                <p:cNvPicPr preferRelativeResize="0">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05" y="2886"/>
                  <a:ext cx="453" cy="450"/>
                </a:xfrm>
                <a:prstGeom prst="rect">
                  <a:avLst/>
                </a:prstGeom>
                <a:noFill/>
              </p:spPr>
            </p:pic>
          </p:grpSp>
          <p:pic>
            <p:nvPicPr>
              <p:cNvPr id="14" name="Picture 281" descr="Schlauchtruppführer"/>
              <p:cNvPicPr preferRelativeResize="0">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88" y="2734"/>
                <a:ext cx="340" cy="338"/>
              </a:xfrm>
              <a:prstGeom prst="rect">
                <a:avLst/>
              </a:prstGeom>
              <a:noFill/>
            </p:spPr>
          </p:pic>
          <p:pic>
            <p:nvPicPr>
              <p:cNvPr id="15" name="Picture 282" descr="Schlauchtruppmann"/>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92" y="2928"/>
                <a:ext cx="340" cy="346"/>
              </a:xfrm>
              <a:prstGeom prst="rect">
                <a:avLst/>
              </a:prstGeom>
              <a:noFill/>
            </p:spPr>
          </p:pic>
          <p:grpSp>
            <p:nvGrpSpPr>
              <p:cNvPr id="16" name="Group 283"/>
              <p:cNvGrpSpPr>
                <a:grpSpLocks/>
              </p:cNvGrpSpPr>
              <p:nvPr/>
            </p:nvGrpSpPr>
            <p:grpSpPr bwMode="auto">
              <a:xfrm>
                <a:off x="1004" y="2293"/>
                <a:ext cx="340" cy="339"/>
                <a:chOff x="3243" y="3339"/>
                <a:chExt cx="453" cy="458"/>
              </a:xfrm>
            </p:grpSpPr>
            <p:sp>
              <p:nvSpPr>
                <p:cNvPr id="20" name="Rectangle 284"/>
                <p:cNvSpPr>
                  <a:spLocks noChangeArrowheads="1"/>
                </p:cNvSpPr>
                <p:nvPr/>
              </p:nvSpPr>
              <p:spPr bwMode="auto">
                <a:xfrm rot="2695941">
                  <a:off x="3336" y="3431"/>
                  <a:ext cx="272" cy="278"/>
                </a:xfrm>
                <a:prstGeom prst="rect">
                  <a:avLst/>
                </a:prstGeom>
                <a:solidFill>
                  <a:schemeClr val="bg1"/>
                </a:solidFill>
                <a:ln w="12700">
                  <a:noFill/>
                  <a:miter lim="800000"/>
                  <a:headEnd/>
                  <a:tailEnd/>
                </a:ln>
                <a:effectLst/>
              </p:spPr>
              <p:txBody>
                <a:bodyPr anchor="ctr">
                  <a:spAutoFit/>
                </a:bodyPr>
                <a:lstStyle/>
                <a:p>
                  <a:endParaRPr lang="de-DE"/>
                </a:p>
              </p:txBody>
            </p:sp>
            <p:pic>
              <p:nvPicPr>
                <p:cNvPr id="21" name="Picture 285" descr="Angriffstruppführer"/>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43" y="3339"/>
                  <a:ext cx="453" cy="458"/>
                </a:xfrm>
                <a:prstGeom prst="rect">
                  <a:avLst/>
                </a:prstGeom>
                <a:noFill/>
              </p:spPr>
            </p:pic>
          </p:grpSp>
          <p:grpSp>
            <p:nvGrpSpPr>
              <p:cNvPr id="17" name="Group 286"/>
              <p:cNvGrpSpPr>
                <a:grpSpLocks/>
              </p:cNvGrpSpPr>
              <p:nvPr/>
            </p:nvGrpSpPr>
            <p:grpSpPr bwMode="auto">
              <a:xfrm>
                <a:off x="816" y="2492"/>
                <a:ext cx="340" cy="340"/>
                <a:chOff x="2109" y="3294"/>
                <a:chExt cx="453" cy="461"/>
              </a:xfrm>
            </p:grpSpPr>
            <p:sp>
              <p:nvSpPr>
                <p:cNvPr id="18" name="Rectangle 287"/>
                <p:cNvSpPr>
                  <a:spLocks noChangeArrowheads="1"/>
                </p:cNvSpPr>
                <p:nvPr/>
              </p:nvSpPr>
              <p:spPr bwMode="auto">
                <a:xfrm rot="2695941">
                  <a:off x="2200" y="3389"/>
                  <a:ext cx="273" cy="267"/>
                </a:xfrm>
                <a:prstGeom prst="rect">
                  <a:avLst/>
                </a:prstGeom>
                <a:solidFill>
                  <a:schemeClr val="bg1"/>
                </a:solidFill>
                <a:ln w="12700">
                  <a:noFill/>
                  <a:miter lim="800000"/>
                  <a:headEnd/>
                  <a:tailEnd/>
                </a:ln>
                <a:effectLst/>
              </p:spPr>
              <p:txBody>
                <a:bodyPr anchor="ctr">
                  <a:spAutoFit/>
                </a:bodyPr>
                <a:lstStyle/>
                <a:p>
                  <a:endParaRPr lang="de-DE"/>
                </a:p>
              </p:txBody>
            </p:sp>
            <p:pic>
              <p:nvPicPr>
                <p:cNvPr id="19" name="Picture 288" descr="Angriffstruppmann"/>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09" y="3294"/>
                  <a:ext cx="453" cy="461"/>
                </a:xfrm>
                <a:prstGeom prst="rect">
                  <a:avLst/>
                </a:prstGeom>
                <a:noFill/>
              </p:spPr>
            </p:pic>
          </p:grpSp>
        </p:grpSp>
        <p:grpSp>
          <p:nvGrpSpPr>
            <p:cNvPr id="9" name="Group 307"/>
            <p:cNvGrpSpPr>
              <a:grpSpLocks/>
            </p:cNvGrpSpPr>
            <p:nvPr/>
          </p:nvGrpSpPr>
          <p:grpSpPr bwMode="auto">
            <a:xfrm>
              <a:off x="3392597" y="3580360"/>
              <a:ext cx="1584325" cy="1563688"/>
              <a:chOff x="904" y="2368"/>
              <a:chExt cx="998" cy="985"/>
            </a:xfrm>
          </p:grpSpPr>
          <p:sp>
            <p:nvSpPr>
              <p:cNvPr id="10" name="Freeform 142"/>
              <p:cNvSpPr>
                <a:spLocks/>
              </p:cNvSpPr>
              <p:nvPr/>
            </p:nvSpPr>
            <p:spPr bwMode="auto">
              <a:xfrm>
                <a:off x="904" y="2496"/>
                <a:ext cx="680" cy="857"/>
              </a:xfrm>
              <a:custGeom>
                <a:avLst/>
                <a:gdLst/>
                <a:ahLst/>
                <a:cxnLst>
                  <a:cxn ang="0">
                    <a:pos x="0" y="2038"/>
                  </a:cxn>
                  <a:cxn ang="0">
                    <a:pos x="53" y="1894"/>
                  </a:cxn>
                  <a:cxn ang="0">
                    <a:pos x="98" y="1553"/>
                  </a:cxn>
                  <a:cxn ang="0">
                    <a:pos x="129" y="1455"/>
                  </a:cxn>
                  <a:cxn ang="0">
                    <a:pos x="477" y="1311"/>
                  </a:cxn>
                  <a:cxn ang="0">
                    <a:pos x="705" y="1258"/>
                  </a:cxn>
                  <a:cxn ang="0">
                    <a:pos x="864" y="1190"/>
                  </a:cxn>
                  <a:cxn ang="0">
                    <a:pos x="887" y="1174"/>
                  </a:cxn>
                  <a:cxn ang="0">
                    <a:pos x="909" y="1167"/>
                  </a:cxn>
                  <a:cxn ang="0">
                    <a:pos x="917" y="1144"/>
                  </a:cxn>
                  <a:cxn ang="0">
                    <a:pos x="940" y="1129"/>
                  </a:cxn>
                  <a:cxn ang="0">
                    <a:pos x="978" y="1068"/>
                  </a:cxn>
                  <a:cxn ang="0">
                    <a:pos x="1023" y="917"/>
                  </a:cxn>
                  <a:cxn ang="0">
                    <a:pos x="1084" y="689"/>
                  </a:cxn>
                  <a:cxn ang="0">
                    <a:pos x="1106" y="523"/>
                  </a:cxn>
                  <a:cxn ang="0">
                    <a:pos x="1167" y="326"/>
                  </a:cxn>
                  <a:cxn ang="0">
                    <a:pos x="1197" y="288"/>
                  </a:cxn>
                  <a:cxn ang="0">
                    <a:pos x="1220" y="280"/>
                  </a:cxn>
                  <a:cxn ang="0">
                    <a:pos x="1379" y="197"/>
                  </a:cxn>
                  <a:cxn ang="0">
                    <a:pos x="1546" y="151"/>
                  </a:cxn>
                  <a:cxn ang="0">
                    <a:pos x="1576" y="121"/>
                  </a:cxn>
                  <a:cxn ang="0">
                    <a:pos x="1584" y="98"/>
                  </a:cxn>
                  <a:cxn ang="0">
                    <a:pos x="1599" y="75"/>
                  </a:cxn>
                  <a:cxn ang="0">
                    <a:pos x="1629" y="0"/>
                  </a:cxn>
                </a:cxnLst>
                <a:rect l="0" t="0" r="r" b="b"/>
                <a:pathLst>
                  <a:path w="1629" h="2038">
                    <a:moveTo>
                      <a:pt x="0" y="2038"/>
                    </a:moveTo>
                    <a:cubicBezTo>
                      <a:pt x="32" y="1990"/>
                      <a:pt x="41" y="1951"/>
                      <a:pt x="53" y="1894"/>
                    </a:cubicBezTo>
                    <a:cubicBezTo>
                      <a:pt x="64" y="1777"/>
                      <a:pt x="73" y="1667"/>
                      <a:pt x="98" y="1553"/>
                    </a:cubicBezTo>
                    <a:cubicBezTo>
                      <a:pt x="106" y="1514"/>
                      <a:pt x="108" y="1488"/>
                      <a:pt x="129" y="1455"/>
                    </a:cubicBezTo>
                    <a:cubicBezTo>
                      <a:pt x="159" y="1324"/>
                      <a:pt x="373" y="1319"/>
                      <a:pt x="477" y="1311"/>
                    </a:cubicBezTo>
                    <a:cubicBezTo>
                      <a:pt x="554" y="1295"/>
                      <a:pt x="630" y="1283"/>
                      <a:pt x="705" y="1258"/>
                    </a:cubicBezTo>
                    <a:cubicBezTo>
                      <a:pt x="759" y="1240"/>
                      <a:pt x="809" y="1207"/>
                      <a:pt x="864" y="1190"/>
                    </a:cubicBezTo>
                    <a:cubicBezTo>
                      <a:pt x="872" y="1185"/>
                      <a:pt x="879" y="1178"/>
                      <a:pt x="887" y="1174"/>
                    </a:cubicBezTo>
                    <a:cubicBezTo>
                      <a:pt x="894" y="1170"/>
                      <a:pt x="904" y="1172"/>
                      <a:pt x="909" y="1167"/>
                    </a:cubicBezTo>
                    <a:cubicBezTo>
                      <a:pt x="915" y="1161"/>
                      <a:pt x="912" y="1150"/>
                      <a:pt x="917" y="1144"/>
                    </a:cubicBezTo>
                    <a:cubicBezTo>
                      <a:pt x="923" y="1137"/>
                      <a:pt x="932" y="1134"/>
                      <a:pt x="940" y="1129"/>
                    </a:cubicBezTo>
                    <a:cubicBezTo>
                      <a:pt x="948" y="1103"/>
                      <a:pt x="958" y="1087"/>
                      <a:pt x="978" y="1068"/>
                    </a:cubicBezTo>
                    <a:cubicBezTo>
                      <a:pt x="994" y="1018"/>
                      <a:pt x="1005" y="967"/>
                      <a:pt x="1023" y="917"/>
                    </a:cubicBezTo>
                    <a:cubicBezTo>
                      <a:pt x="1037" y="839"/>
                      <a:pt x="1072" y="766"/>
                      <a:pt x="1084" y="689"/>
                    </a:cubicBezTo>
                    <a:cubicBezTo>
                      <a:pt x="1085" y="686"/>
                      <a:pt x="1102" y="554"/>
                      <a:pt x="1106" y="523"/>
                    </a:cubicBezTo>
                    <a:cubicBezTo>
                      <a:pt x="1118" y="434"/>
                      <a:pt x="1105" y="388"/>
                      <a:pt x="1167" y="326"/>
                    </a:cubicBezTo>
                    <a:cubicBezTo>
                      <a:pt x="1178" y="315"/>
                      <a:pt x="1184" y="298"/>
                      <a:pt x="1197" y="288"/>
                    </a:cubicBezTo>
                    <a:cubicBezTo>
                      <a:pt x="1203" y="283"/>
                      <a:pt x="1213" y="284"/>
                      <a:pt x="1220" y="280"/>
                    </a:cubicBezTo>
                    <a:cubicBezTo>
                      <a:pt x="1277" y="249"/>
                      <a:pt x="1314" y="211"/>
                      <a:pt x="1379" y="197"/>
                    </a:cubicBezTo>
                    <a:cubicBezTo>
                      <a:pt x="1437" y="184"/>
                      <a:pt x="1495" y="184"/>
                      <a:pt x="1546" y="151"/>
                    </a:cubicBezTo>
                    <a:cubicBezTo>
                      <a:pt x="1568" y="88"/>
                      <a:pt x="1535" y="162"/>
                      <a:pt x="1576" y="121"/>
                    </a:cubicBezTo>
                    <a:cubicBezTo>
                      <a:pt x="1582" y="115"/>
                      <a:pt x="1580" y="105"/>
                      <a:pt x="1584" y="98"/>
                    </a:cubicBezTo>
                    <a:cubicBezTo>
                      <a:pt x="1588" y="90"/>
                      <a:pt x="1595" y="83"/>
                      <a:pt x="1599" y="75"/>
                    </a:cubicBezTo>
                    <a:cubicBezTo>
                      <a:pt x="1611" y="51"/>
                      <a:pt x="1610" y="19"/>
                      <a:pt x="1629" y="0"/>
                    </a:cubicBezTo>
                  </a:path>
                </a:pathLst>
              </a:custGeom>
              <a:noFill/>
              <a:ln w="76200" cap="flat" cmpd="sng">
                <a:solidFill>
                  <a:schemeClr val="tx2"/>
                </a:solidFill>
                <a:prstDash val="solid"/>
                <a:round/>
                <a:headEnd type="none" w="sm" len="sm"/>
                <a:tailEnd type="triangle" w="sm" len="sm"/>
              </a:ln>
              <a:effectLst/>
            </p:spPr>
            <p:txBody>
              <a:bodyPr/>
              <a:lstStyle/>
              <a:p>
                <a:endParaRPr lang="de-DE"/>
              </a:p>
            </p:txBody>
          </p:sp>
          <p:pic>
            <p:nvPicPr>
              <p:cNvPr id="11" name="Picture 303" descr="Verteile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66" y="2368"/>
                <a:ext cx="336" cy="384"/>
              </a:xfrm>
              <a:prstGeom prst="rect">
                <a:avLst/>
              </a:prstGeom>
              <a:noFill/>
            </p:spPr>
          </p:pic>
        </p:grpSp>
      </p:grpSp>
      <p:sp>
        <p:nvSpPr>
          <p:cNvPr id="27" name="Textfeld 26"/>
          <p:cNvSpPr txBox="1"/>
          <p:nvPr/>
        </p:nvSpPr>
        <p:spPr>
          <a:xfrm>
            <a:off x="5214942" y="4673577"/>
            <a:ext cx="3428993" cy="1077218"/>
          </a:xfrm>
          <a:prstGeom prst="rect">
            <a:avLst/>
          </a:prstGeom>
          <a:noFill/>
        </p:spPr>
        <p:txBody>
          <a:bodyPr wrap="square" rtlCol="0" anchor="ctr" anchorCtr="0">
            <a:spAutoFit/>
          </a:bodyPr>
          <a:lstStyle/>
          <a:p>
            <a:pPr algn="ctr"/>
            <a:r>
              <a:rPr lang="de-DE" sz="1600" dirty="0" smtClean="0">
                <a:solidFill>
                  <a:schemeClr val="tx2">
                    <a:lumMod val="75000"/>
                  </a:schemeClr>
                </a:solidFill>
              </a:rPr>
              <a:t>Das Beurteilen der Lage und der bestehenden Gefahren ist mit der Gefahrenmatrix möglich</a:t>
            </a:r>
          </a:p>
        </p:txBody>
      </p:sp>
      <p:sp>
        <p:nvSpPr>
          <p:cNvPr id="28"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sp>
        <p:nvSpPr>
          <p:cNvPr id="29" name="Rechteck 28"/>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3: Planen</a:t>
            </a:r>
            <a:r>
              <a:rPr kumimoji="0" lang="de-DE" sz="1600" b="1" i="0" u="none" strike="noStrike" cap="none" normalizeH="0" dirty="0" smtClean="0">
                <a:ln>
                  <a:noFill/>
                </a:ln>
                <a:solidFill>
                  <a:schemeClr val="bg1"/>
                </a:solidFill>
                <a:effectLst/>
                <a:latin typeface="Arial" charset="0"/>
              </a:rPr>
              <a:t> eines Einsatzes mit Bereitstellung</a:t>
            </a:r>
            <a:endParaRPr kumimoji="0" lang="de-DE" sz="1600" b="1" i="0" u="none" strike="noStrike" cap="none" normalizeH="0" baseline="0" dirty="0" smtClean="0">
              <a:ln>
                <a:noFill/>
              </a:ln>
              <a:solidFill>
                <a:schemeClr val="bg1"/>
              </a:solidFill>
              <a:effectLst/>
              <a:latin typeface="Arial" charset="0"/>
            </a:endParaRPr>
          </a:p>
        </p:txBody>
      </p:sp>
      <p:grpSp>
        <p:nvGrpSpPr>
          <p:cNvPr id="32" name="Gruppieren 31"/>
          <p:cNvGrpSpPr/>
          <p:nvPr/>
        </p:nvGrpSpPr>
        <p:grpSpPr>
          <a:xfrm>
            <a:off x="202414" y="3857628"/>
            <a:ext cx="5038406" cy="2714620"/>
            <a:chOff x="176536" y="3857628"/>
            <a:chExt cx="5038406" cy="2714620"/>
          </a:xfrm>
        </p:grpSpPr>
        <p:pic>
          <p:nvPicPr>
            <p:cNvPr id="5124" name="Picture 4"/>
            <p:cNvPicPr>
              <a:picLocks noChangeAspect="1" noChangeArrowheads="1"/>
            </p:cNvPicPr>
            <p:nvPr/>
          </p:nvPicPr>
          <p:blipFill>
            <a:blip r:embed="rId10"/>
            <a:srcRect/>
            <a:stretch>
              <a:fillRect/>
            </a:stretch>
          </p:blipFill>
          <p:spPr bwMode="auto">
            <a:xfrm>
              <a:off x="176536" y="3857628"/>
              <a:ext cx="3619493" cy="271462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cxnSp>
          <p:nvCxnSpPr>
            <p:cNvPr id="31" name="Gerade Verbindung 30"/>
            <p:cNvCxnSpPr>
              <a:stCxn id="5124" idx="3"/>
              <a:endCxn id="27" idx="1"/>
            </p:cNvCxnSpPr>
            <p:nvPr/>
          </p:nvCxnSpPr>
          <p:spPr bwMode="auto">
            <a:xfrm flipV="1">
              <a:off x="3796029" y="5212186"/>
              <a:ext cx="1418913" cy="275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4: Einsatzbefehl für</a:t>
            </a:r>
            <a:r>
              <a:rPr kumimoji="0" lang="de-DE" sz="1600" b="1" i="0" u="none" strike="noStrike" cap="none" normalizeH="0" dirty="0" smtClean="0">
                <a:ln>
                  <a:noFill/>
                </a:ln>
                <a:solidFill>
                  <a:schemeClr val="bg1"/>
                </a:solidFill>
                <a:effectLst/>
                <a:latin typeface="Arial" charset="0"/>
              </a:rPr>
              <a:t> einen Einsatz mit Bereitstellung</a:t>
            </a:r>
            <a:endParaRPr kumimoji="0" lang="de-DE" sz="1600" b="1" i="0" u="none" strike="noStrike" cap="none" normalizeH="0" baseline="0" dirty="0" smtClean="0">
              <a:ln>
                <a:noFill/>
              </a:ln>
              <a:solidFill>
                <a:schemeClr val="bg1"/>
              </a:solidFill>
              <a:effectLst/>
              <a:latin typeface="Arial" charset="0"/>
            </a:endParaRPr>
          </a:p>
        </p:txBody>
      </p:sp>
      <p:sp>
        <p:nvSpPr>
          <p:cNvPr id="49"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sp>
        <p:nvSpPr>
          <p:cNvPr id="51" name="Text Box 3"/>
          <p:cNvSpPr txBox="1">
            <a:spLocks noChangeArrowheads="1"/>
          </p:cNvSpPr>
          <p:nvPr/>
        </p:nvSpPr>
        <p:spPr bwMode="auto">
          <a:xfrm>
            <a:off x="4572000" y="1643050"/>
            <a:ext cx="4572000" cy="461665"/>
          </a:xfrm>
          <a:prstGeom prst="rect">
            <a:avLst/>
          </a:prstGeom>
          <a:noFill/>
          <a:ln w="12700">
            <a:noFill/>
            <a:miter lim="800000"/>
            <a:headEnd/>
            <a:tailEnd/>
          </a:ln>
          <a:effectLst/>
        </p:spPr>
        <p:txBody>
          <a:bodyPr wrap="square">
            <a:spAutoFit/>
          </a:bodyPr>
          <a:lstStyle/>
          <a:p>
            <a:pPr algn="ctr"/>
            <a:endParaRPr lang="de-DE" sz="1200" dirty="0">
              <a:solidFill>
                <a:schemeClr val="tx2">
                  <a:lumMod val="75000"/>
                </a:schemeClr>
              </a:solidFill>
            </a:endParaRPr>
          </a:p>
          <a:p>
            <a:pPr algn="ctr"/>
            <a:endParaRPr lang="de-DE" sz="1200" dirty="0">
              <a:solidFill>
                <a:schemeClr val="tx2">
                  <a:lumMod val="75000"/>
                </a:schemeClr>
              </a:solidFill>
            </a:endParaRPr>
          </a:p>
        </p:txBody>
      </p:sp>
      <p:sp>
        <p:nvSpPr>
          <p:cNvPr id="54" name="Rechteck 53"/>
          <p:cNvSpPr/>
          <p:nvPr/>
        </p:nvSpPr>
        <p:spPr>
          <a:xfrm>
            <a:off x="4476464" y="864773"/>
            <a:ext cx="4572000" cy="2954655"/>
          </a:xfrm>
          <a:prstGeom prst="rect">
            <a:avLst/>
          </a:prstGeom>
        </p:spPr>
        <p:txBody>
          <a:bodyPr wrap="square">
            <a:spAutoFit/>
          </a:bodyPr>
          <a:lstStyle/>
          <a:p>
            <a:pPr marL="531813" indent="-354013">
              <a:spcBef>
                <a:spcPts val="600"/>
              </a:spcBef>
              <a:buFont typeface="Arial" pitchFamily="34" charset="0"/>
              <a:buChar char="•"/>
            </a:pPr>
            <a:r>
              <a:rPr lang="de-DE" sz="1600" dirty="0" smtClean="0">
                <a:solidFill>
                  <a:schemeClr val="tx2">
                    <a:lumMod val="75000"/>
                  </a:schemeClr>
                </a:solidFill>
              </a:rPr>
              <a:t>Vorrang hat die Menschenrettung; Abwägen des Risikos und Schutz der eigenen Einsatzkräfte</a:t>
            </a:r>
          </a:p>
          <a:p>
            <a:pPr marL="531813" indent="-354013">
              <a:spcBef>
                <a:spcPts val="600"/>
              </a:spcBef>
              <a:buFont typeface="Arial" pitchFamily="34" charset="0"/>
              <a:buChar char="•"/>
            </a:pPr>
            <a:r>
              <a:rPr lang="de-DE" sz="1600" dirty="0" smtClean="0">
                <a:solidFill>
                  <a:schemeClr val="tx2">
                    <a:lumMod val="75000"/>
                  </a:schemeClr>
                </a:solidFill>
              </a:rPr>
              <a:t>Sicherstellen des Betreuens der betroffenen Personen</a:t>
            </a:r>
          </a:p>
          <a:p>
            <a:pPr marL="531813" indent="-354013">
              <a:spcBef>
                <a:spcPts val="600"/>
              </a:spcBef>
              <a:buFont typeface="Arial" pitchFamily="34" charset="0"/>
              <a:buChar char="•"/>
            </a:pPr>
            <a:r>
              <a:rPr lang="de-DE" sz="1600" dirty="0" smtClean="0">
                <a:solidFill>
                  <a:schemeClr val="tx2">
                    <a:lumMod val="75000"/>
                  </a:schemeClr>
                </a:solidFill>
              </a:rPr>
              <a:t>Nach dem Verlegen aller Schlauchleitungen bis zum Verteiler stellen sich die Trupps am Verteiler bereit und erwarten den Einsatzbefehl der eintreffenden Einsatzleitung</a:t>
            </a:r>
            <a:endParaRPr lang="de-DE" sz="1600" dirty="0">
              <a:solidFill>
                <a:schemeClr val="tx2">
                  <a:lumMod val="75000"/>
                </a:schemeClr>
              </a:solidFill>
            </a:endParaRPr>
          </a:p>
        </p:txBody>
      </p:sp>
      <p:grpSp>
        <p:nvGrpSpPr>
          <p:cNvPr id="14" name="Gruppieren 13"/>
          <p:cNvGrpSpPr/>
          <p:nvPr/>
        </p:nvGrpSpPr>
        <p:grpSpPr>
          <a:xfrm>
            <a:off x="129196" y="4214818"/>
            <a:ext cx="4572000" cy="2211127"/>
            <a:chOff x="129196" y="4214818"/>
            <a:chExt cx="4572000" cy="2211127"/>
          </a:xfrm>
        </p:grpSpPr>
        <p:sp>
          <p:nvSpPr>
            <p:cNvPr id="48" name="Textfeld 47"/>
            <p:cNvSpPr txBox="1"/>
            <p:nvPr/>
          </p:nvSpPr>
          <p:spPr>
            <a:xfrm>
              <a:off x="285720" y="4214818"/>
              <a:ext cx="4214842" cy="830997"/>
            </a:xfrm>
            <a:prstGeom prst="rect">
              <a:avLst/>
            </a:prstGeom>
            <a:noFill/>
          </p:spPr>
          <p:txBody>
            <a:bodyPr wrap="square" rtlCol="0" anchor="ctr" anchorCtr="0">
              <a:spAutoFit/>
            </a:bodyPr>
            <a:lstStyle/>
            <a:p>
              <a:pPr algn="ctr"/>
              <a:r>
                <a:rPr lang="de-DE" sz="1600" dirty="0" smtClean="0">
                  <a:solidFill>
                    <a:schemeClr val="tx2">
                      <a:lumMod val="75000"/>
                    </a:schemeClr>
                  </a:solidFill>
                </a:rPr>
                <a:t>Legen Sie die Führungsstelle fest und kennzeichnen Sie diese durch das Schild „Einsatzleitung“</a:t>
              </a:r>
            </a:p>
          </p:txBody>
        </p:sp>
        <p:sp>
          <p:nvSpPr>
            <p:cNvPr id="50" name="Textfeld 49"/>
            <p:cNvSpPr txBox="1"/>
            <p:nvPr/>
          </p:nvSpPr>
          <p:spPr>
            <a:xfrm>
              <a:off x="129196" y="5841170"/>
              <a:ext cx="4572000" cy="584775"/>
            </a:xfrm>
            <a:prstGeom prst="rect">
              <a:avLst/>
            </a:prstGeom>
            <a:noFill/>
          </p:spPr>
          <p:txBody>
            <a:bodyPr wrap="square" rtlCol="0" anchor="ctr" anchorCtr="0">
              <a:spAutoFit/>
            </a:bodyPr>
            <a:lstStyle/>
            <a:p>
              <a:pPr algn="ctr"/>
              <a:r>
                <a:rPr lang="de-DE" sz="1600" dirty="0" smtClean="0">
                  <a:solidFill>
                    <a:schemeClr val="tx2">
                      <a:lumMod val="75000"/>
                    </a:schemeClr>
                  </a:solidFill>
                </a:rPr>
                <a:t>Damit ist für nachrückende Kräfte sichtbar, wo sie sich zu melden haben</a:t>
              </a:r>
            </a:p>
          </p:txBody>
        </p:sp>
        <p:pic>
          <p:nvPicPr>
            <p:cNvPr id="819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60554" y="4887307"/>
              <a:ext cx="1095375" cy="1095375"/>
            </a:xfrm>
            <a:prstGeom prst="rect">
              <a:avLst/>
            </a:prstGeom>
            <a:noFill/>
            <a:ln w="9525">
              <a:noFill/>
              <a:miter lim="800000"/>
              <a:headEnd/>
              <a:tailEnd/>
            </a:ln>
            <a:effectLst/>
          </p:spPr>
        </p:pic>
      </p:grpSp>
      <p:grpSp>
        <p:nvGrpSpPr>
          <p:cNvPr id="13" name="Gruppieren 12"/>
          <p:cNvGrpSpPr/>
          <p:nvPr/>
        </p:nvGrpSpPr>
        <p:grpSpPr>
          <a:xfrm>
            <a:off x="199217" y="860430"/>
            <a:ext cx="6945156" cy="5738717"/>
            <a:chOff x="199217" y="860430"/>
            <a:chExt cx="6945156" cy="5738717"/>
          </a:xfrm>
        </p:grpSpPr>
        <p:pic>
          <p:nvPicPr>
            <p:cNvPr id="6146" name="Picture 2"/>
            <p:cNvPicPr>
              <a:picLocks noChangeAspect="1" noChangeArrowheads="1"/>
            </p:cNvPicPr>
            <p:nvPr/>
          </p:nvPicPr>
          <p:blipFill>
            <a:blip r:embed="rId3"/>
            <a:srcRect/>
            <a:stretch>
              <a:fillRect/>
            </a:stretch>
          </p:blipFill>
          <p:spPr bwMode="auto">
            <a:xfrm>
              <a:off x="199217" y="860430"/>
              <a:ext cx="4371365" cy="3278524"/>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pic>
          <p:nvPicPr>
            <p:cNvPr id="15" name="Grafik 14" descr="Peusner.png"/>
            <p:cNvPicPr>
              <a:picLocks noChangeAspect="1"/>
            </p:cNvPicPr>
            <p:nvPr/>
          </p:nvPicPr>
          <p:blipFill>
            <a:blip r:embed="rId4" cstate="print"/>
            <a:stretch>
              <a:fillRect/>
            </a:stretch>
          </p:blipFill>
          <p:spPr>
            <a:xfrm>
              <a:off x="5072671" y="3970674"/>
              <a:ext cx="2071702" cy="2628473"/>
            </a:xfrm>
            <a:prstGeom prst="rect">
              <a:avLst/>
            </a:prstGeom>
            <a:noFill/>
            <a:ln w="9525">
              <a:noFill/>
              <a:miter lim="800000"/>
              <a:headEnd/>
              <a:tailEnd/>
            </a:ln>
            <a:effectLst>
              <a:outerShdw blurRad="50800" dist="38100" dir="18900000" algn="bl"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fade">
                                      <p:cBhvr>
                                        <p:cTn id="12" dur="20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xEl>
                                              <p:pRg st="1" end="1"/>
                                            </p:txEl>
                                          </p:spTgt>
                                        </p:tgtEl>
                                        <p:attrNameLst>
                                          <p:attrName>style.visibility</p:attrName>
                                        </p:attrNameLst>
                                      </p:cBhvr>
                                      <p:to>
                                        <p:strVal val="visible"/>
                                      </p:to>
                                    </p:set>
                                    <p:animEffect transition="in" filter="fade">
                                      <p:cBhvr>
                                        <p:cTn id="17" dur="2000"/>
                                        <p:tgtEl>
                                          <p:spTgt spid="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xEl>
                                              <p:pRg st="2" end="2"/>
                                            </p:txEl>
                                          </p:spTgt>
                                        </p:tgtEl>
                                        <p:attrNameLst>
                                          <p:attrName>style.visibility</p:attrName>
                                        </p:attrNameLst>
                                      </p:cBhvr>
                                      <p:to>
                                        <p:strVal val="visible"/>
                                      </p:to>
                                    </p:set>
                                    <p:animEffect transition="in" filter="fade">
                                      <p:cBhvr>
                                        <p:cTn id="22" dur="2000"/>
                                        <p:tgtEl>
                                          <p:spTgt spid="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nodePh="1">
                                  <p:stCondLst>
                                    <p:cond delay="0"/>
                                  </p:stCondLst>
                                  <p:endCondLst>
                                    <p:cond evt="begin" delay="0">
                                      <p:tn val="25"/>
                                    </p:cond>
                                  </p:end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P spid="5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1144800" y="1172504"/>
            <a:ext cx="7864428" cy="2570400"/>
            <a:chOff x="1144800" y="858600"/>
            <a:chExt cx="7864428" cy="2570400"/>
          </a:xfrm>
        </p:grpSpPr>
        <p:pic>
          <p:nvPicPr>
            <p:cNvPr id="7171" name="Picture 3"/>
            <p:cNvPicPr>
              <a:picLocks noChangeAspect="1" noChangeArrowheads="1"/>
            </p:cNvPicPr>
            <p:nvPr/>
          </p:nvPicPr>
          <p:blipFill>
            <a:blip r:embed="rId2"/>
            <a:srcRect/>
            <a:stretch>
              <a:fillRect/>
            </a:stretch>
          </p:blipFill>
          <p:spPr bwMode="auto">
            <a:xfrm>
              <a:off x="1144800" y="858600"/>
              <a:ext cx="3427200"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5" name="Textfeld 4"/>
            <p:cNvSpPr txBox="1"/>
            <p:nvPr/>
          </p:nvSpPr>
          <p:spPr>
            <a:xfrm>
              <a:off x="4651510" y="1476076"/>
              <a:ext cx="4357718" cy="1077218"/>
            </a:xfrm>
            <a:prstGeom prst="rect">
              <a:avLst/>
            </a:prstGeom>
            <a:noFill/>
          </p:spPr>
          <p:txBody>
            <a:bodyPr wrap="square" rtlCol="0" anchor="ctr" anchorCtr="0">
              <a:spAutoFit/>
            </a:bodyPr>
            <a:lstStyle/>
            <a:p>
              <a:pPr algn="ctr"/>
              <a:r>
                <a:rPr lang="de-DE" sz="1600" dirty="0" smtClean="0">
                  <a:solidFill>
                    <a:schemeClr val="tx2">
                      <a:lumMod val="75000"/>
                    </a:schemeClr>
                  </a:solidFill>
                </a:rPr>
                <a:t>Bei Technischer Hilfe bei Verkehrsunfällen ist besondere Sorgfalt auf das Absichern der Unfallstelle gegen den fließenden Verkehr notwendig</a:t>
              </a:r>
            </a:p>
          </p:txBody>
        </p:sp>
      </p:grpSp>
      <p:grpSp>
        <p:nvGrpSpPr>
          <p:cNvPr id="9" name="Gruppieren 8"/>
          <p:cNvGrpSpPr/>
          <p:nvPr/>
        </p:nvGrpSpPr>
        <p:grpSpPr>
          <a:xfrm>
            <a:off x="285720" y="3742904"/>
            <a:ext cx="7713480" cy="2570400"/>
            <a:chOff x="285720" y="3429000"/>
            <a:chExt cx="7713480" cy="2570400"/>
          </a:xfrm>
        </p:grpSpPr>
        <p:pic>
          <p:nvPicPr>
            <p:cNvPr id="7170" name="Picture 2"/>
            <p:cNvPicPr>
              <a:picLocks noChangeAspect="1" noChangeArrowheads="1"/>
            </p:cNvPicPr>
            <p:nvPr/>
          </p:nvPicPr>
          <p:blipFill>
            <a:blip r:embed="rId3"/>
            <a:srcRect/>
            <a:stretch>
              <a:fillRect/>
            </a:stretch>
          </p:blipFill>
          <p:spPr bwMode="auto">
            <a:xfrm>
              <a:off x="4572000" y="3429000"/>
              <a:ext cx="3427200" cy="25704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6" name="Textfeld 5"/>
            <p:cNvSpPr txBox="1"/>
            <p:nvPr/>
          </p:nvSpPr>
          <p:spPr>
            <a:xfrm>
              <a:off x="285720" y="4344993"/>
              <a:ext cx="4071966" cy="830997"/>
            </a:xfrm>
            <a:prstGeom prst="rect">
              <a:avLst/>
            </a:prstGeom>
            <a:noFill/>
          </p:spPr>
          <p:txBody>
            <a:bodyPr wrap="square" rtlCol="0" anchor="ctr" anchorCtr="0">
              <a:spAutoFit/>
            </a:bodyPr>
            <a:lstStyle/>
            <a:p>
              <a:pPr algn="ctr"/>
              <a:r>
                <a:rPr lang="de-DE" sz="1600" dirty="0" smtClean="0">
                  <a:solidFill>
                    <a:schemeClr val="tx2">
                      <a:lumMod val="75000"/>
                    </a:schemeClr>
                  </a:solidFill>
                </a:rPr>
                <a:t>Die Grundlagen der Einsatzstellenorganisation sind zu beachten</a:t>
              </a:r>
            </a:p>
          </p:txBody>
        </p:sp>
      </p:grpSp>
      <p:sp>
        <p:nvSpPr>
          <p:cNvPr id="7" name="Rechteck 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4: Besonderheiten</a:t>
            </a:r>
            <a:r>
              <a:rPr kumimoji="0" lang="de-DE" sz="1600" b="1" i="0" u="none" strike="noStrike" cap="none" normalizeH="0" dirty="0" smtClean="0">
                <a:ln>
                  <a:noFill/>
                </a:ln>
                <a:solidFill>
                  <a:schemeClr val="bg1"/>
                </a:solidFill>
                <a:effectLst/>
                <a:latin typeface="Arial" charset="0"/>
              </a:rPr>
              <a:t> bei der Technischen Hilfe</a:t>
            </a:r>
            <a:endParaRPr kumimoji="0" lang="de-DE" sz="1600" b="1" i="0" u="none" strike="noStrike" cap="none" normalizeH="0" baseline="0" dirty="0" smtClean="0">
              <a:ln>
                <a:noFill/>
              </a:ln>
              <a:solidFill>
                <a:schemeClr val="bg1"/>
              </a:solidFill>
              <a:effectLst/>
              <a:latin typeface="Arial" charset="0"/>
            </a:endParaRPr>
          </a:p>
        </p:txBody>
      </p:sp>
      <p:sp>
        <p:nvSpPr>
          <p:cNvPr id="8"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02665" y="1825439"/>
            <a:ext cx="7738669" cy="3185487"/>
          </a:xfrm>
          <a:prstGeom prst="rect">
            <a:avLst/>
          </a:prstGeom>
          <a:noFill/>
        </p:spPr>
        <p:txBody>
          <a:bodyPr wrap="square" rtlCol="0" anchor="ctr" anchorCtr="0">
            <a:spAutoFit/>
          </a:bodyPr>
          <a:lstStyle/>
          <a:p>
            <a:pPr>
              <a:spcBef>
                <a:spcPts val="600"/>
              </a:spcBef>
            </a:pPr>
            <a:r>
              <a:rPr lang="de-DE" sz="1600" b="1" dirty="0" smtClean="0">
                <a:solidFill>
                  <a:schemeClr val="tx2">
                    <a:lumMod val="75000"/>
                  </a:schemeClr>
                </a:solidFill>
              </a:rPr>
              <a:t>Was sollen Sie für den Fall können, wenn bei der Alarmierung kein Einsatzleiter vor Ort ist</a:t>
            </a:r>
          </a:p>
          <a:p>
            <a:pPr marL="531813" indent="-354013">
              <a:spcBef>
                <a:spcPts val="600"/>
              </a:spcBef>
              <a:buFont typeface="Arial" pitchFamily="34" charset="0"/>
              <a:buChar char="•"/>
            </a:pPr>
            <a:r>
              <a:rPr lang="de-DE" sz="1600" dirty="0" smtClean="0">
                <a:solidFill>
                  <a:schemeClr val="tx2">
                    <a:lumMod val="75000"/>
                  </a:schemeClr>
                </a:solidFill>
              </a:rPr>
              <a:t>Ein ordnungsgemäßes Ausrücken mit den verfügbaren Einsatzkräften sicherstellen</a:t>
            </a:r>
          </a:p>
          <a:p>
            <a:pPr marL="531813" indent="-354013">
              <a:spcBef>
                <a:spcPts val="600"/>
              </a:spcBef>
              <a:buFont typeface="Arial" pitchFamily="34" charset="0"/>
              <a:buChar char="•"/>
            </a:pPr>
            <a:r>
              <a:rPr lang="de-DE" sz="1600" dirty="0" smtClean="0">
                <a:solidFill>
                  <a:schemeClr val="tx2">
                    <a:lumMod val="75000"/>
                  </a:schemeClr>
                </a:solidFill>
              </a:rPr>
              <a:t>Die für das Einsatzstichwort erforderlichen Maßnahmen gedanklich vorbereiten und die Informationen an die Einsatzkräfte weitergeben </a:t>
            </a:r>
          </a:p>
          <a:p>
            <a:pPr marL="531813" indent="-354013">
              <a:spcBef>
                <a:spcPts val="600"/>
              </a:spcBef>
              <a:buFont typeface="Arial" pitchFamily="34" charset="0"/>
              <a:buChar char="•"/>
            </a:pPr>
            <a:r>
              <a:rPr lang="de-DE" sz="1600" dirty="0" smtClean="0">
                <a:solidFill>
                  <a:schemeClr val="tx2">
                    <a:lumMod val="75000"/>
                  </a:schemeClr>
                </a:solidFill>
              </a:rPr>
              <a:t>Mit den erforderlichen Erstmaßnahmen die Einsatzstelle organisieren und vorbereitende Einsatzmaßnahmen treffen</a:t>
            </a:r>
          </a:p>
          <a:p>
            <a:pPr marL="531813" indent="-354013">
              <a:spcBef>
                <a:spcPts val="600"/>
              </a:spcBef>
              <a:buFont typeface="Arial" pitchFamily="34" charset="0"/>
              <a:buChar char="•"/>
            </a:pPr>
            <a:r>
              <a:rPr lang="de-DE" sz="1600" dirty="0" smtClean="0">
                <a:solidFill>
                  <a:schemeClr val="tx2">
                    <a:lumMod val="75000"/>
                  </a:schemeClr>
                </a:solidFill>
              </a:rPr>
              <a:t>Die Feuerwehreinsatz- und Rettungsleitstelle regelmäßig über den Einsatzverlauf informieren</a:t>
            </a:r>
          </a:p>
          <a:p>
            <a:pPr marL="531813" indent="-354013">
              <a:spcBef>
                <a:spcPts val="600"/>
              </a:spcBef>
              <a:buFont typeface="Arial" pitchFamily="34" charset="0"/>
              <a:buChar char="•"/>
            </a:pPr>
            <a:r>
              <a:rPr lang="de-DE" sz="1600" dirty="0" smtClean="0">
                <a:solidFill>
                  <a:schemeClr val="tx2">
                    <a:lumMod val="75000"/>
                  </a:schemeClr>
                </a:solidFill>
              </a:rPr>
              <a:t>Übergeben der Einsatzstelle an eine ausgebildete Führungskraft</a:t>
            </a:r>
          </a:p>
        </p:txBody>
      </p:sp>
      <p:sp>
        <p:nvSpPr>
          <p:cNvPr id="4" name="Rechteck 3"/>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Ausbildungsziele</a:t>
            </a:r>
            <a:endParaRPr kumimoji="0" lang="de-DE" sz="1600" b="1" i="0" u="none" strike="noStrike" cap="none" normalizeH="0" baseline="0" dirty="0" smtClean="0">
              <a:ln>
                <a:noFill/>
              </a:ln>
              <a:solidFill>
                <a:schemeClr val="bg1"/>
              </a:solidFill>
              <a:effectLst/>
              <a:latin typeface="Arial" charset="0"/>
            </a:endParaRPr>
          </a:p>
        </p:txBody>
      </p:sp>
      <p:sp>
        <p:nvSpPr>
          <p:cNvPr id="5" name="Titel 17"/>
          <p:cNvSpPr>
            <a:spLocks noGrp="1"/>
          </p:cNvSpPr>
          <p:nvPr>
            <p:ph type="title"/>
          </p:nvPr>
        </p:nvSpPr>
        <p:spPr>
          <a:xfrm>
            <a:off x="239713" y="95250"/>
            <a:ext cx="7546997" cy="379413"/>
          </a:xfrm>
        </p:spPr>
        <p:txBody>
          <a:bodyPr/>
          <a:lstStyle/>
          <a:p>
            <a:r>
              <a:rPr lang="de-DE" sz="1800" dirty="0" smtClean="0"/>
              <a:t>Einsatzführung in Ausnahmefällen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5: Rückmeldung</a:t>
            </a:r>
            <a:r>
              <a:rPr kumimoji="0" lang="de-DE" sz="1600" b="1" i="0" u="none" strike="noStrike" cap="none" normalizeH="0" dirty="0" smtClean="0">
                <a:ln>
                  <a:noFill/>
                </a:ln>
                <a:solidFill>
                  <a:schemeClr val="bg1"/>
                </a:solidFill>
                <a:effectLst/>
                <a:latin typeface="Arial" charset="0"/>
              </a:rPr>
              <a:t> an die Feuerwehreinsatz- und Rettungsleitstelle</a:t>
            </a:r>
            <a:endParaRPr kumimoji="0" lang="de-DE" sz="1600" b="1" i="0" u="none" strike="noStrike" cap="none" normalizeH="0" baseline="0" dirty="0" smtClean="0">
              <a:ln>
                <a:noFill/>
              </a:ln>
              <a:solidFill>
                <a:schemeClr val="bg1"/>
              </a:solidFill>
              <a:effectLst/>
              <a:latin typeface="Arial" charset="0"/>
            </a:endParaRPr>
          </a:p>
        </p:txBody>
      </p:sp>
      <p:grpSp>
        <p:nvGrpSpPr>
          <p:cNvPr id="9" name="Gruppieren 8"/>
          <p:cNvGrpSpPr/>
          <p:nvPr/>
        </p:nvGrpSpPr>
        <p:grpSpPr>
          <a:xfrm>
            <a:off x="857224" y="928670"/>
            <a:ext cx="7929618" cy="5715040"/>
            <a:chOff x="857224" y="928670"/>
            <a:chExt cx="7929618" cy="5715040"/>
          </a:xfrm>
        </p:grpSpPr>
        <p:sp>
          <p:nvSpPr>
            <p:cNvPr id="5" name="Text Box 37"/>
            <p:cNvSpPr txBox="1">
              <a:spLocks noChangeArrowheads="1"/>
            </p:cNvSpPr>
            <p:nvPr/>
          </p:nvSpPr>
          <p:spPr bwMode="auto">
            <a:xfrm>
              <a:off x="5165725" y="3986774"/>
              <a:ext cx="184150" cy="519112"/>
            </a:xfrm>
            <a:prstGeom prst="rect">
              <a:avLst/>
            </a:prstGeom>
            <a:noFill/>
            <a:ln w="12700">
              <a:noFill/>
              <a:miter lim="800000"/>
              <a:headEnd/>
              <a:tailEnd/>
            </a:ln>
            <a:effectLst/>
          </p:spPr>
          <p:txBody>
            <a:bodyPr wrap="none">
              <a:spAutoFit/>
            </a:bodyPr>
            <a:lstStyle/>
            <a:p>
              <a:endParaRPr lang="de-DE" sz="2800"/>
            </a:p>
          </p:txBody>
        </p:sp>
        <p:graphicFrame>
          <p:nvGraphicFramePr>
            <p:cNvPr id="6" name="Group 63"/>
            <p:cNvGraphicFramePr>
              <a:graphicFrameLocks/>
            </p:cNvGraphicFramePr>
            <p:nvPr/>
          </p:nvGraphicFramePr>
          <p:xfrm>
            <a:off x="857224" y="1357298"/>
            <a:ext cx="7777163" cy="4906965"/>
          </p:xfrm>
          <a:graphic>
            <a:graphicData uri="http://schemas.openxmlformats.org/drawingml/2006/table">
              <a:tbl>
                <a:tblPr/>
                <a:tblGrid>
                  <a:gridCol w="3889375"/>
                  <a:gridCol w="3887788"/>
                </a:tblGrid>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M </a:t>
                        </a:r>
                        <a:r>
                          <a:rPr kumimoji="0" lang="de-DE" sz="1800" b="0" i="0" u="none" strike="noStrike" cap="none" normalizeH="0" baseline="0" dirty="0" err="1" smtClean="0">
                            <a:ln>
                              <a:noFill/>
                            </a:ln>
                            <a:solidFill>
                              <a:schemeClr val="bg2"/>
                            </a:solidFill>
                            <a:effectLst/>
                            <a:latin typeface="+mn-lt"/>
                          </a:rPr>
                          <a:t>eldender</a:t>
                        </a:r>
                        <a:endParaRPr kumimoji="0" lang="de-DE" sz="1800" b="0" i="0" u="none" strike="noStrike" cap="none" normalizeH="0" baseline="0" dirty="0" smtClean="0">
                          <a:ln>
                            <a:noFill/>
                          </a:ln>
                          <a:solidFill>
                            <a:schemeClr val="bg2"/>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kern="1200" cap="none" normalizeH="0" baseline="0" dirty="0" smtClean="0">
                            <a:ln>
                              <a:noFill/>
                            </a:ln>
                            <a:solidFill>
                              <a:schemeClr val="accent6"/>
                            </a:solidFill>
                            <a:effectLst/>
                            <a:latin typeface="+mn-lt"/>
                            <a:ea typeface="+mn-ea"/>
                            <a:cs typeface="+mn-cs"/>
                          </a:rPr>
                          <a:t>Florian 14/23/1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E </a:t>
                        </a:r>
                        <a:r>
                          <a:rPr kumimoji="0" lang="de-DE" sz="1800" b="0" i="0" u="none" strike="noStrike" cap="none" normalizeH="0" baseline="0" dirty="0" err="1" smtClean="0">
                            <a:ln>
                              <a:noFill/>
                            </a:ln>
                            <a:solidFill>
                              <a:schemeClr val="bg2"/>
                            </a:solidFill>
                            <a:effectLst/>
                            <a:latin typeface="+mn-lt"/>
                          </a:rPr>
                          <a:t>insatzstelle</a:t>
                        </a:r>
                        <a:endParaRPr kumimoji="0" lang="de-DE" sz="1800" b="0" i="0" u="none" strike="noStrike" cap="none" normalizeH="0" baseline="0" dirty="0" smtClean="0">
                          <a:ln>
                            <a:noFill/>
                          </a:ln>
                          <a:solidFill>
                            <a:schemeClr val="bg2"/>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cap="none" normalizeH="0" baseline="0" dirty="0" smtClean="0">
                            <a:ln>
                              <a:noFill/>
                            </a:ln>
                            <a:solidFill>
                              <a:schemeClr val="accent6"/>
                            </a:solidFill>
                            <a:effectLst/>
                            <a:latin typeface="+mn-lt"/>
                          </a:rPr>
                          <a:t>Einsatzstelle Handewitt, Hauptstraße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L </a:t>
                        </a:r>
                        <a:r>
                          <a:rPr kumimoji="0" lang="de-DE" sz="1800" b="0" i="0" u="none" strike="noStrike" cap="none" normalizeH="0" baseline="0" dirty="0" err="1" smtClean="0">
                            <a:ln>
                              <a:noFill/>
                            </a:ln>
                            <a:solidFill>
                              <a:schemeClr val="bg2"/>
                            </a:solidFill>
                            <a:effectLst/>
                            <a:latin typeface="+mn-lt"/>
                          </a:rPr>
                          <a:t>age</a:t>
                        </a:r>
                        <a:endParaRPr kumimoji="0" lang="de-DE" sz="1800" b="0" i="0" u="none" strike="noStrike" cap="none" normalizeH="0" baseline="0" dirty="0" smtClean="0">
                          <a:ln>
                            <a:noFill/>
                          </a:ln>
                          <a:solidFill>
                            <a:schemeClr val="bg2"/>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cap="none" normalizeH="0" baseline="0" dirty="0" smtClean="0">
                            <a:ln>
                              <a:noFill/>
                            </a:ln>
                            <a:solidFill>
                              <a:schemeClr val="accent6"/>
                            </a:solidFill>
                            <a:effectLst/>
                            <a:latin typeface="+mn-lt"/>
                          </a:rPr>
                          <a:t>starke Rauchentwicklung im ersten Obergeschoss, eine Person in Gefahr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D </a:t>
                        </a:r>
                        <a:r>
                          <a:rPr kumimoji="0" lang="de-DE" sz="1800" b="0" i="0" u="none" strike="noStrike" cap="none" normalizeH="0" baseline="0" dirty="0" err="1" smtClean="0">
                            <a:ln>
                              <a:noFill/>
                            </a:ln>
                            <a:solidFill>
                              <a:schemeClr val="bg2"/>
                            </a:solidFill>
                            <a:effectLst/>
                            <a:latin typeface="+mn-lt"/>
                          </a:rPr>
                          <a:t>urchgeführte</a:t>
                        </a:r>
                        <a:r>
                          <a:rPr kumimoji="0" lang="de-DE" sz="1800" b="0" i="0" u="none" strike="noStrike" cap="none" normalizeH="0" baseline="0" dirty="0" smtClean="0">
                            <a:ln>
                              <a:noFill/>
                            </a:ln>
                            <a:solidFill>
                              <a:schemeClr val="bg2"/>
                            </a:solidFill>
                            <a:effectLst/>
                            <a:latin typeface="+mn-lt"/>
                          </a:rPr>
                          <a:t> Maßnahmen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Einsatz mit Bereitstellung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E </a:t>
                        </a:r>
                        <a:r>
                          <a:rPr kumimoji="0" lang="de-DE" sz="1800" b="0" i="0" u="none" strike="noStrike" cap="none" normalizeH="0" baseline="0" dirty="0" err="1" smtClean="0">
                            <a:ln>
                              <a:noFill/>
                            </a:ln>
                            <a:solidFill>
                              <a:schemeClr val="bg2"/>
                            </a:solidFill>
                            <a:effectLst/>
                            <a:latin typeface="+mn-lt"/>
                          </a:rPr>
                          <a:t>ingesetzte</a:t>
                        </a:r>
                        <a:r>
                          <a:rPr kumimoji="0" lang="de-DE" sz="1800" b="0" i="0" u="none" strike="noStrike" cap="none" normalizeH="0" baseline="0" dirty="0" smtClean="0">
                            <a:ln>
                              <a:noFill/>
                            </a:ln>
                            <a:solidFill>
                              <a:schemeClr val="bg2"/>
                            </a:solidFill>
                            <a:effectLst/>
                            <a:latin typeface="+mn-lt"/>
                          </a:rPr>
                          <a:t> Mittel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endParaRPr kumimoji="0" lang="de-DE" sz="1800" b="0" i="0" u="none" strike="noStrike" cap="none" normalizeH="0" baseline="0" dirty="0" smtClean="0">
                          <a:ln>
                            <a:noFill/>
                          </a:ln>
                          <a:solidFill>
                            <a:schemeClr val="accent6"/>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3200" b="0" i="0" u="none" strike="noStrike" cap="none" normalizeH="0" baseline="0" dirty="0" smtClean="0">
                            <a:ln>
                              <a:noFill/>
                            </a:ln>
                            <a:solidFill>
                              <a:schemeClr val="bg2"/>
                            </a:solidFill>
                            <a:effectLst/>
                            <a:latin typeface="+mn-lt"/>
                          </a:rPr>
                          <a:t>N </a:t>
                        </a:r>
                        <a:r>
                          <a:rPr kumimoji="0" lang="de-DE" sz="1800" b="0" i="0" u="none" strike="noStrike" cap="none" normalizeH="0" baseline="0" dirty="0" err="1" smtClean="0">
                            <a:ln>
                              <a:noFill/>
                            </a:ln>
                            <a:solidFill>
                              <a:schemeClr val="bg2"/>
                            </a:solidFill>
                            <a:effectLst/>
                            <a:latin typeface="+mn-lt"/>
                          </a:rPr>
                          <a:t>achforderung</a:t>
                        </a:r>
                        <a:endParaRPr kumimoji="0" lang="de-DE" sz="1800" b="0" i="0" u="none" strike="noStrike" cap="none" normalizeH="0" baseline="0" dirty="0" smtClean="0">
                          <a:ln>
                            <a:noFill/>
                          </a:ln>
                          <a:solidFill>
                            <a:schemeClr val="bg2"/>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cap="none" normalizeH="0" baseline="0" dirty="0" smtClean="0">
                            <a:ln>
                              <a:noFill/>
                            </a:ln>
                            <a:solidFill>
                              <a:schemeClr val="accent6"/>
                            </a:solidFill>
                            <a:effectLst/>
                            <a:latin typeface="+mn-lt"/>
                          </a:rPr>
                          <a:t>ein RTW und ein Löschfahrzeug zur Einsatzstelle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69"/>
            <p:cNvSpPr txBox="1">
              <a:spLocks noChangeArrowheads="1"/>
            </p:cNvSpPr>
            <p:nvPr/>
          </p:nvSpPr>
          <p:spPr bwMode="auto">
            <a:xfrm>
              <a:off x="1571604" y="928670"/>
              <a:ext cx="5976938" cy="369332"/>
            </a:xfrm>
            <a:prstGeom prst="rect">
              <a:avLst/>
            </a:prstGeom>
            <a:noFill/>
            <a:ln w="12700">
              <a:noFill/>
              <a:miter lim="800000"/>
              <a:headEnd/>
              <a:tailEnd/>
            </a:ln>
            <a:effectLst/>
          </p:spPr>
          <p:txBody>
            <a:bodyPr>
              <a:spAutoFit/>
            </a:bodyPr>
            <a:lstStyle/>
            <a:p>
              <a:pPr algn="ctr"/>
              <a:r>
                <a:rPr lang="de-DE" dirty="0">
                  <a:solidFill>
                    <a:schemeClr val="bg2"/>
                  </a:solidFill>
                </a:rPr>
                <a:t>Leitstelle </a:t>
              </a:r>
              <a:r>
                <a:rPr lang="de-DE" dirty="0" smtClean="0">
                  <a:solidFill>
                    <a:schemeClr val="bg2"/>
                  </a:solidFill>
                </a:rPr>
                <a:t>NORD </a:t>
              </a:r>
              <a:r>
                <a:rPr lang="de-DE" dirty="0">
                  <a:solidFill>
                    <a:schemeClr val="bg2"/>
                  </a:solidFill>
                </a:rPr>
                <a:t>von Florian </a:t>
              </a:r>
              <a:r>
                <a:rPr lang="de-DE" dirty="0" smtClean="0">
                  <a:solidFill>
                    <a:schemeClr val="bg2"/>
                  </a:solidFill>
                </a:rPr>
                <a:t>14/23/1          </a:t>
              </a:r>
              <a:endParaRPr lang="de-DE" dirty="0">
                <a:solidFill>
                  <a:schemeClr val="bg2"/>
                </a:solidFill>
              </a:endParaRPr>
            </a:p>
          </p:txBody>
        </p:sp>
        <p:sp>
          <p:nvSpPr>
            <p:cNvPr id="8" name="Text Box 70"/>
            <p:cNvSpPr txBox="1">
              <a:spLocks noChangeArrowheads="1"/>
            </p:cNvSpPr>
            <p:nvPr/>
          </p:nvSpPr>
          <p:spPr bwMode="auto">
            <a:xfrm>
              <a:off x="6410354" y="6274378"/>
              <a:ext cx="2376488" cy="369332"/>
            </a:xfrm>
            <a:prstGeom prst="rect">
              <a:avLst/>
            </a:prstGeom>
            <a:noFill/>
            <a:ln w="12700">
              <a:noFill/>
              <a:miter lim="800000"/>
              <a:headEnd/>
              <a:tailEnd/>
            </a:ln>
            <a:effectLst/>
          </p:spPr>
          <p:txBody>
            <a:bodyPr>
              <a:spAutoFit/>
            </a:bodyPr>
            <a:lstStyle/>
            <a:p>
              <a:pPr algn="r">
                <a:spcBef>
                  <a:spcPct val="50000"/>
                </a:spcBef>
              </a:pPr>
              <a:r>
                <a:rPr lang="de-DE" dirty="0">
                  <a:solidFill>
                    <a:schemeClr val="bg2"/>
                  </a:solidFill>
                </a:rPr>
                <a:t>kommen</a:t>
              </a:r>
            </a:p>
          </p:txBody>
        </p:sp>
      </p:grpSp>
      <p:sp>
        <p:nvSpPr>
          <p:cNvPr id="11"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6: Übergabe der Einsatzstelle</a:t>
            </a:r>
            <a:r>
              <a:rPr kumimoji="0" lang="de-DE" sz="1600" b="1" i="0" u="none" strike="noStrike" cap="none" normalizeH="0" dirty="0" smtClean="0">
                <a:ln>
                  <a:noFill/>
                </a:ln>
                <a:solidFill>
                  <a:schemeClr val="bg1"/>
                </a:solidFill>
                <a:effectLst/>
                <a:latin typeface="Arial" charset="0"/>
              </a:rPr>
              <a:t> an die eintreffende Führungskraft</a:t>
            </a:r>
            <a:endParaRPr kumimoji="0" lang="de-DE" sz="1600" b="1" i="0" u="none" strike="noStrike" cap="none" normalizeH="0" baseline="0" dirty="0" smtClean="0">
              <a:ln>
                <a:noFill/>
              </a:ln>
              <a:solidFill>
                <a:schemeClr val="bg1"/>
              </a:solidFill>
              <a:effectLst/>
              <a:latin typeface="Arial" charset="0"/>
            </a:endParaRPr>
          </a:p>
        </p:txBody>
      </p:sp>
      <p:graphicFrame>
        <p:nvGraphicFramePr>
          <p:cNvPr id="6" name="Group 63"/>
          <p:cNvGraphicFramePr>
            <a:graphicFrameLocks/>
          </p:cNvGraphicFramePr>
          <p:nvPr/>
        </p:nvGraphicFramePr>
        <p:xfrm>
          <a:off x="683418" y="1774030"/>
          <a:ext cx="7777163" cy="3309939"/>
        </p:xfrm>
        <a:graphic>
          <a:graphicData uri="http://schemas.openxmlformats.org/drawingml/2006/table">
            <a:tbl>
              <a:tblPr/>
              <a:tblGrid>
                <a:gridCol w="3889375"/>
                <a:gridCol w="3887788"/>
              </a:tblGrid>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Lage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cap="none" normalizeH="0" baseline="0" dirty="0" smtClean="0">
                          <a:ln>
                            <a:noFill/>
                          </a:ln>
                          <a:solidFill>
                            <a:schemeClr val="accent6"/>
                          </a:solidFill>
                          <a:effectLst/>
                          <a:latin typeface="+mn-lt"/>
                        </a:rPr>
                        <a:t>starke Rauchentwicklung im ersten Obergeschoss, eine Person in Gefahr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Durchgeführte Maßnahmen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accent6"/>
                          </a:solidFill>
                          <a:effectLst/>
                          <a:latin typeface="+mn-lt"/>
                        </a:rPr>
                        <a:t>Einsatz mit Bereitstellung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Eingesetzte Mittel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endParaRPr kumimoji="0" lang="de-DE" sz="1800" b="0" i="0" u="none" strike="noStrike" cap="none" normalizeH="0" baseline="0" dirty="0" smtClean="0">
                        <a:ln>
                          <a:noFill/>
                        </a:ln>
                        <a:solidFill>
                          <a:schemeClr val="accent6"/>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pPr>
                      <a:r>
                        <a:rPr kumimoji="0" lang="de-DE" sz="1800" b="0" i="0" u="none" strike="noStrike" cap="none" normalizeH="0" baseline="0" dirty="0" smtClean="0">
                          <a:ln>
                            <a:noFill/>
                          </a:ln>
                          <a:solidFill>
                            <a:schemeClr val="bg2"/>
                          </a:solidFill>
                          <a:effectLst/>
                          <a:latin typeface="+mn-lt"/>
                        </a:rPr>
                        <a:t>Nachforderung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ts val="0"/>
                        </a:spcAft>
                        <a:buClr>
                          <a:schemeClr val="tx2"/>
                        </a:buClr>
                        <a:buSzTx/>
                        <a:buFont typeface="Wingdings" pitchFamily="2" charset="2"/>
                        <a:buNone/>
                        <a:tabLst/>
                        <a:defRPr/>
                      </a:pPr>
                      <a:r>
                        <a:rPr kumimoji="0" lang="de-DE" sz="1800" b="0" i="0" u="none" strike="noStrike" cap="none" normalizeH="0" baseline="0" dirty="0" smtClean="0">
                          <a:ln>
                            <a:noFill/>
                          </a:ln>
                          <a:solidFill>
                            <a:schemeClr val="accent6"/>
                          </a:solidFill>
                          <a:effectLst/>
                          <a:latin typeface="+mn-lt"/>
                        </a:rPr>
                        <a:t>ein RTW und ein </a:t>
                      </a:r>
                      <a:br>
                        <a:rPr kumimoji="0" lang="de-DE" sz="1800" b="0" i="0" u="none" strike="noStrike" cap="none" normalizeH="0" baseline="0" dirty="0" smtClean="0">
                          <a:ln>
                            <a:noFill/>
                          </a:ln>
                          <a:solidFill>
                            <a:schemeClr val="accent6"/>
                          </a:solidFill>
                          <a:effectLst/>
                          <a:latin typeface="+mn-lt"/>
                        </a:rPr>
                      </a:br>
                      <a:r>
                        <a:rPr kumimoji="0" lang="de-DE" sz="1800" b="0" i="0" u="none" strike="noStrike" cap="none" normalizeH="0" baseline="0" dirty="0" smtClean="0">
                          <a:ln>
                            <a:noFill/>
                          </a:ln>
                          <a:solidFill>
                            <a:schemeClr val="accent6"/>
                          </a:solidFill>
                          <a:effectLst/>
                          <a:latin typeface="+mn-lt"/>
                        </a:rPr>
                        <a:t>Löschfahrzeug zur Einsatzstelle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grpSp>
        <p:nvGrpSpPr>
          <p:cNvPr id="7" name="Gruppieren 6"/>
          <p:cNvGrpSpPr/>
          <p:nvPr/>
        </p:nvGrpSpPr>
        <p:grpSpPr>
          <a:xfrm>
            <a:off x="3055372" y="3214686"/>
            <a:ext cx="6088628" cy="3436276"/>
            <a:chOff x="3055372" y="3214686"/>
            <a:chExt cx="6088628" cy="3436276"/>
          </a:xfrm>
        </p:grpSpPr>
        <p:pic>
          <p:nvPicPr>
            <p:cNvPr id="5121" name="Picture 1" descr="L:\Grafiken\B08 Menschen\B08-101a.gif"/>
            <p:cNvPicPr>
              <a:picLocks noChangeAspect="1" noChangeArrowheads="1"/>
            </p:cNvPicPr>
            <p:nvPr/>
          </p:nvPicPr>
          <p:blipFill>
            <a:blip r:embed="rId2"/>
            <a:srcRect/>
            <a:stretch>
              <a:fillRect/>
            </a:stretch>
          </p:blipFill>
          <p:spPr bwMode="auto">
            <a:xfrm>
              <a:off x="3055372" y="3214686"/>
              <a:ext cx="1516628" cy="3436276"/>
            </a:xfrm>
            <a:prstGeom prst="rect">
              <a:avLst/>
            </a:prstGeom>
            <a:noFill/>
          </p:spPr>
        </p:pic>
        <p:pic>
          <p:nvPicPr>
            <p:cNvPr id="5122" name="Picture 2" descr="L:\Grafiken\B08 Menschen\B08-101b.gif"/>
            <p:cNvPicPr>
              <a:picLocks noChangeAspect="1" noChangeArrowheads="1"/>
            </p:cNvPicPr>
            <p:nvPr/>
          </p:nvPicPr>
          <p:blipFill>
            <a:blip r:embed="rId3"/>
            <a:srcRect/>
            <a:stretch>
              <a:fillRect/>
            </a:stretch>
          </p:blipFill>
          <p:spPr bwMode="auto">
            <a:xfrm>
              <a:off x="7788034" y="3429000"/>
              <a:ext cx="1355966" cy="3072258"/>
            </a:xfrm>
            <a:prstGeom prst="rect">
              <a:avLst/>
            </a:prstGeom>
            <a:noFill/>
            <a:scene3d>
              <a:camera prst="orthographicFront">
                <a:rot lat="0" lon="10200000" rev="0"/>
              </a:camera>
              <a:lightRig rig="threePt" dir="t"/>
            </a:scene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7: Eigenkontrolle</a:t>
            </a:r>
          </a:p>
        </p:txBody>
      </p:sp>
      <p:sp>
        <p:nvSpPr>
          <p:cNvPr id="5" name="Textfeld 4"/>
          <p:cNvSpPr txBox="1"/>
          <p:nvPr/>
        </p:nvSpPr>
        <p:spPr>
          <a:xfrm>
            <a:off x="750892" y="857232"/>
            <a:ext cx="7678760" cy="5309146"/>
          </a:xfrm>
          <a:prstGeom prst="rect">
            <a:avLst/>
          </a:prstGeom>
          <a:noFill/>
        </p:spPr>
        <p:txBody>
          <a:bodyPr wrap="square" rtlCol="0" anchor="ctr" anchorCtr="0">
            <a:spAutoFit/>
          </a:bodyPr>
          <a:lstStyle/>
          <a:p>
            <a:pPr>
              <a:spcBef>
                <a:spcPts val="600"/>
              </a:spcBef>
            </a:pPr>
            <a:r>
              <a:rPr lang="de-DE" sz="1200" b="1" dirty="0" smtClean="0"/>
              <a:t>Die Eintreffmeldung bei der Feuerwehreinsatz- und Rettungsleitstelle ich wichtig, weil</a:t>
            </a:r>
          </a:p>
          <a:p>
            <a:pPr marL="542925" indent="-361950">
              <a:spcBef>
                <a:spcPts val="600"/>
              </a:spcBef>
              <a:buFont typeface="Arial" pitchFamily="34" charset="0"/>
              <a:buChar char="•"/>
            </a:pPr>
            <a:r>
              <a:rPr lang="de-DE" sz="1200" dirty="0" smtClean="0"/>
              <a:t>der Einsatzsachbearbeiter froh ist, dass ich die Einsatzstelle erreicht habe</a:t>
            </a:r>
          </a:p>
          <a:p>
            <a:pPr marL="542925" indent="-361950">
              <a:spcBef>
                <a:spcPts val="600"/>
              </a:spcBef>
              <a:buFont typeface="Arial" pitchFamily="34" charset="0"/>
              <a:buChar char="•"/>
            </a:pPr>
            <a:r>
              <a:rPr lang="de-DE" sz="1200" dirty="0" smtClean="0"/>
              <a:t>mit den Ergebnissen meiner Lagemeldung auf Sicht die weitere Disposition des Einsatzes möglich ist</a:t>
            </a:r>
          </a:p>
          <a:p>
            <a:pPr marL="542925" indent="-361950">
              <a:spcBef>
                <a:spcPts val="600"/>
              </a:spcBef>
              <a:buFont typeface="Arial" pitchFamily="34" charset="0"/>
              <a:buChar char="•"/>
            </a:pPr>
            <a:r>
              <a:rPr lang="de-DE" sz="1200" dirty="0" smtClean="0"/>
              <a:t>keine weiteren Feuerwehren nachalarmiert werden müssen</a:t>
            </a:r>
          </a:p>
          <a:p>
            <a:pPr>
              <a:spcBef>
                <a:spcPts val="600"/>
              </a:spcBef>
            </a:pPr>
            <a:r>
              <a:rPr lang="de-DE" sz="1200" b="1" dirty="0" smtClean="0"/>
              <a:t>Ich muss dafür sorgen, zur Feuerwehreinsatz- und Rettungsleitstelle eine ständige Funkverbindung sicherzustellen, weil</a:t>
            </a:r>
            <a:endParaRPr lang="de-DE" sz="1200" dirty="0" smtClean="0"/>
          </a:p>
          <a:p>
            <a:pPr marL="542925" indent="-361950">
              <a:spcBef>
                <a:spcPts val="600"/>
              </a:spcBef>
              <a:buFont typeface="Arial" pitchFamily="34" charset="0"/>
              <a:buChar char="•"/>
            </a:pPr>
            <a:r>
              <a:rPr lang="de-DE" sz="1200" dirty="0" smtClean="0"/>
              <a:t>die Feuerwehreinsatz- und Rettungsleitstelle stets ein aktuelles Lagebild braucht</a:t>
            </a:r>
          </a:p>
          <a:p>
            <a:pPr marL="542925" indent="-361950">
              <a:spcBef>
                <a:spcPts val="600"/>
              </a:spcBef>
              <a:buFont typeface="Arial" pitchFamily="34" charset="0"/>
              <a:buChar char="•"/>
            </a:pPr>
            <a:r>
              <a:rPr lang="de-DE" sz="1200" dirty="0" smtClean="0"/>
              <a:t>das Nachfordern weiterer Kräfte erforderlich sein kann</a:t>
            </a:r>
          </a:p>
          <a:p>
            <a:pPr marL="542925" indent="-361950">
              <a:spcBef>
                <a:spcPts val="600"/>
              </a:spcBef>
              <a:buFont typeface="Arial" pitchFamily="34" charset="0"/>
              <a:buChar char="•"/>
            </a:pPr>
            <a:r>
              <a:rPr lang="de-DE" sz="1200" dirty="0" smtClean="0"/>
              <a:t>nur so notwendige Unterstützungsleistungen rechtzeitig möglich sind</a:t>
            </a:r>
          </a:p>
          <a:p>
            <a:pPr marL="542925" indent="-542925">
              <a:spcBef>
                <a:spcPts val="600"/>
              </a:spcBef>
            </a:pPr>
            <a:r>
              <a:rPr lang="de-DE" sz="1200" b="1" dirty="0" smtClean="0"/>
              <a:t>Warum planen Sie einen Einsatz mit Bereitstellung?</a:t>
            </a:r>
          </a:p>
          <a:p>
            <a:pPr marL="542925" indent="-361950">
              <a:spcBef>
                <a:spcPts val="600"/>
              </a:spcBef>
              <a:buFont typeface="Arial" pitchFamily="34" charset="0"/>
              <a:buChar char="•"/>
            </a:pPr>
            <a:r>
              <a:rPr lang="de-DE" sz="1200" dirty="0" smtClean="0"/>
              <a:t>Ich habe kein vollständiges Lagebild, und ich kann die Lageentwicklung nicht abschließend beurteilen.</a:t>
            </a:r>
          </a:p>
          <a:p>
            <a:pPr marL="542925" indent="-361950">
              <a:spcBef>
                <a:spcPts val="600"/>
              </a:spcBef>
              <a:buFont typeface="Arial" pitchFamily="34" charset="0"/>
              <a:buChar char="•"/>
            </a:pPr>
            <a:r>
              <a:rPr lang="de-DE" sz="1200" dirty="0" smtClean="0"/>
              <a:t>Um den Gefahren- und Einsatzschwerpunkt festzulegen, fehlen mir notwendige Informationen.</a:t>
            </a:r>
          </a:p>
          <a:p>
            <a:pPr marL="542925" indent="-361950">
              <a:spcBef>
                <a:spcPts val="600"/>
              </a:spcBef>
              <a:buFont typeface="Arial" pitchFamily="34" charset="0"/>
              <a:buChar char="•"/>
            </a:pPr>
            <a:r>
              <a:rPr lang="de-DE" sz="1200" dirty="0" smtClean="0"/>
              <a:t>Ich will meine Mannschaft keinem unnötigen Risiko aussetzen.</a:t>
            </a:r>
          </a:p>
          <a:p>
            <a:pPr>
              <a:spcBef>
                <a:spcPts val="600"/>
              </a:spcBef>
            </a:pPr>
            <a:r>
              <a:rPr lang="de-DE" sz="1200" b="1" dirty="0" smtClean="0"/>
              <a:t>Mit meinem Einsatzbefehl schaffe ich die Voraussetzungen</a:t>
            </a:r>
          </a:p>
          <a:p>
            <a:pPr marL="542925" indent="-361950">
              <a:spcBef>
                <a:spcPts val="600"/>
              </a:spcBef>
              <a:buFont typeface="Arial" pitchFamily="34" charset="0"/>
              <a:buChar char="•"/>
            </a:pPr>
            <a:r>
              <a:rPr lang="de-DE" sz="1200" dirty="0" smtClean="0"/>
              <a:t>für eine verzögerungsfreie Einsatzabwicklung unter der Führung eines ausgebildeten Einsatzleiters</a:t>
            </a:r>
          </a:p>
          <a:p>
            <a:pPr marL="542925" indent="-361950">
              <a:spcBef>
                <a:spcPts val="600"/>
              </a:spcBef>
              <a:buFont typeface="Arial" pitchFamily="34" charset="0"/>
              <a:buChar char="•"/>
            </a:pPr>
            <a:r>
              <a:rPr lang="de-DE" sz="1200" dirty="0" smtClean="0"/>
              <a:t>einer sinnvollen Einsatzvorbereitung ohne unkalkulierbare Risiken</a:t>
            </a:r>
          </a:p>
          <a:p>
            <a:pPr marL="542925" indent="-361950">
              <a:spcBef>
                <a:spcPts val="600"/>
              </a:spcBef>
              <a:buFont typeface="Arial" pitchFamily="34" charset="0"/>
              <a:buChar char="•"/>
            </a:pPr>
            <a:r>
              <a:rPr lang="de-DE" sz="1200" dirty="0" smtClean="0"/>
              <a:t>für den Schutz meiner Mannschaft vor unnötigen Risiken</a:t>
            </a:r>
          </a:p>
        </p:txBody>
      </p:sp>
      <p:sp>
        <p:nvSpPr>
          <p:cNvPr id="7"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pic>
        <p:nvPicPr>
          <p:cNvPr id="6" name="Grafik 5" descr="Richtig.gif"/>
          <p:cNvPicPr>
            <a:picLocks noChangeAspect="1"/>
          </p:cNvPicPr>
          <p:nvPr/>
        </p:nvPicPr>
        <p:blipFill>
          <a:blip r:embed="rId2"/>
          <a:stretch>
            <a:fillRect/>
          </a:stretch>
        </p:blipFill>
        <p:spPr>
          <a:xfrm>
            <a:off x="8286776" y="1500174"/>
            <a:ext cx="304782" cy="274001"/>
          </a:xfrm>
          <a:prstGeom prst="rect">
            <a:avLst/>
          </a:prstGeom>
        </p:spPr>
      </p:pic>
      <p:grpSp>
        <p:nvGrpSpPr>
          <p:cNvPr id="17" name="Gruppieren 16"/>
          <p:cNvGrpSpPr/>
          <p:nvPr/>
        </p:nvGrpSpPr>
        <p:grpSpPr>
          <a:xfrm>
            <a:off x="5786446" y="2571744"/>
            <a:ext cx="2162170" cy="857256"/>
            <a:chOff x="5786446" y="2571744"/>
            <a:chExt cx="2162170" cy="857256"/>
          </a:xfrm>
        </p:grpSpPr>
        <p:pic>
          <p:nvPicPr>
            <p:cNvPr id="8" name="Grafik 7" descr="Richtig.gif"/>
            <p:cNvPicPr>
              <a:picLocks noChangeAspect="1"/>
            </p:cNvPicPr>
            <p:nvPr/>
          </p:nvPicPr>
          <p:blipFill>
            <a:blip r:embed="rId2"/>
            <a:stretch>
              <a:fillRect/>
            </a:stretch>
          </p:blipFill>
          <p:spPr>
            <a:xfrm>
              <a:off x="7643834" y="2571744"/>
              <a:ext cx="304782" cy="274001"/>
            </a:xfrm>
            <a:prstGeom prst="rect">
              <a:avLst/>
            </a:prstGeom>
          </p:spPr>
        </p:pic>
        <p:pic>
          <p:nvPicPr>
            <p:cNvPr id="11" name="Grafik 10" descr="Richtig.gif"/>
            <p:cNvPicPr>
              <a:picLocks noChangeAspect="1"/>
            </p:cNvPicPr>
            <p:nvPr/>
          </p:nvPicPr>
          <p:blipFill>
            <a:blip r:embed="rId2"/>
            <a:stretch>
              <a:fillRect/>
            </a:stretch>
          </p:blipFill>
          <p:spPr>
            <a:xfrm>
              <a:off x="5786446" y="2857496"/>
              <a:ext cx="304782" cy="274001"/>
            </a:xfrm>
            <a:prstGeom prst="rect">
              <a:avLst/>
            </a:prstGeom>
          </p:spPr>
        </p:pic>
        <p:pic>
          <p:nvPicPr>
            <p:cNvPr id="12" name="Grafik 11" descr="Richtig.gif"/>
            <p:cNvPicPr>
              <a:picLocks noChangeAspect="1"/>
            </p:cNvPicPr>
            <p:nvPr/>
          </p:nvPicPr>
          <p:blipFill>
            <a:blip r:embed="rId2"/>
            <a:stretch>
              <a:fillRect/>
            </a:stretch>
          </p:blipFill>
          <p:spPr>
            <a:xfrm>
              <a:off x="6786578" y="3154999"/>
              <a:ext cx="304782" cy="274001"/>
            </a:xfrm>
            <a:prstGeom prst="rect">
              <a:avLst/>
            </a:prstGeom>
          </p:spPr>
        </p:pic>
      </p:grpSp>
      <p:grpSp>
        <p:nvGrpSpPr>
          <p:cNvPr id="18" name="Gruppieren 17"/>
          <p:cNvGrpSpPr/>
          <p:nvPr/>
        </p:nvGrpSpPr>
        <p:grpSpPr>
          <a:xfrm>
            <a:off x="6286512" y="3643314"/>
            <a:ext cx="1590666" cy="1131257"/>
            <a:chOff x="6286512" y="3643314"/>
            <a:chExt cx="1590666" cy="1131257"/>
          </a:xfrm>
        </p:grpSpPr>
        <p:pic>
          <p:nvPicPr>
            <p:cNvPr id="9" name="Grafik 8" descr="Richtig.gif"/>
            <p:cNvPicPr>
              <a:picLocks noChangeAspect="1"/>
            </p:cNvPicPr>
            <p:nvPr/>
          </p:nvPicPr>
          <p:blipFill>
            <a:blip r:embed="rId2"/>
            <a:stretch>
              <a:fillRect/>
            </a:stretch>
          </p:blipFill>
          <p:spPr>
            <a:xfrm>
              <a:off x="7429520" y="3643314"/>
              <a:ext cx="304782" cy="274001"/>
            </a:xfrm>
            <a:prstGeom prst="rect">
              <a:avLst/>
            </a:prstGeom>
          </p:spPr>
        </p:pic>
        <p:pic>
          <p:nvPicPr>
            <p:cNvPr id="13" name="Grafik 12" descr="Richtig.gif"/>
            <p:cNvPicPr>
              <a:picLocks noChangeAspect="1"/>
            </p:cNvPicPr>
            <p:nvPr/>
          </p:nvPicPr>
          <p:blipFill>
            <a:blip r:embed="rId2"/>
            <a:stretch>
              <a:fillRect/>
            </a:stretch>
          </p:blipFill>
          <p:spPr>
            <a:xfrm>
              <a:off x="7572396" y="4071942"/>
              <a:ext cx="304782" cy="274001"/>
            </a:xfrm>
            <a:prstGeom prst="rect">
              <a:avLst/>
            </a:prstGeom>
          </p:spPr>
        </p:pic>
        <p:pic>
          <p:nvPicPr>
            <p:cNvPr id="14" name="Grafik 13" descr="Richtig.gif"/>
            <p:cNvPicPr>
              <a:picLocks noChangeAspect="1"/>
            </p:cNvPicPr>
            <p:nvPr/>
          </p:nvPicPr>
          <p:blipFill>
            <a:blip r:embed="rId2"/>
            <a:stretch>
              <a:fillRect/>
            </a:stretch>
          </p:blipFill>
          <p:spPr>
            <a:xfrm>
              <a:off x="6286512" y="4500570"/>
              <a:ext cx="304782" cy="274001"/>
            </a:xfrm>
            <a:prstGeom prst="rect">
              <a:avLst/>
            </a:prstGeom>
          </p:spPr>
        </p:pic>
      </p:grpSp>
      <p:grpSp>
        <p:nvGrpSpPr>
          <p:cNvPr id="19" name="Gruppieren 18"/>
          <p:cNvGrpSpPr/>
          <p:nvPr/>
        </p:nvGrpSpPr>
        <p:grpSpPr>
          <a:xfrm>
            <a:off x="5857884" y="5072074"/>
            <a:ext cx="2447922" cy="988381"/>
            <a:chOff x="5857884" y="5072074"/>
            <a:chExt cx="2447922" cy="988381"/>
          </a:xfrm>
        </p:grpSpPr>
        <p:pic>
          <p:nvPicPr>
            <p:cNvPr id="10" name="Grafik 9" descr="Richtig.gif"/>
            <p:cNvPicPr>
              <a:picLocks noChangeAspect="1"/>
            </p:cNvPicPr>
            <p:nvPr/>
          </p:nvPicPr>
          <p:blipFill>
            <a:blip r:embed="rId2"/>
            <a:stretch>
              <a:fillRect/>
            </a:stretch>
          </p:blipFill>
          <p:spPr>
            <a:xfrm>
              <a:off x="8001024" y="5072074"/>
              <a:ext cx="304782" cy="274001"/>
            </a:xfrm>
            <a:prstGeom prst="rect">
              <a:avLst/>
            </a:prstGeom>
          </p:spPr>
        </p:pic>
        <p:pic>
          <p:nvPicPr>
            <p:cNvPr id="15" name="Grafik 14" descr="Richtig.gif"/>
            <p:cNvPicPr>
              <a:picLocks noChangeAspect="1"/>
            </p:cNvPicPr>
            <p:nvPr/>
          </p:nvPicPr>
          <p:blipFill>
            <a:blip r:embed="rId2"/>
            <a:stretch>
              <a:fillRect/>
            </a:stretch>
          </p:blipFill>
          <p:spPr>
            <a:xfrm>
              <a:off x="6572264" y="5500702"/>
              <a:ext cx="304782" cy="274001"/>
            </a:xfrm>
            <a:prstGeom prst="rect">
              <a:avLst/>
            </a:prstGeom>
          </p:spPr>
        </p:pic>
        <p:pic>
          <p:nvPicPr>
            <p:cNvPr id="16" name="Grafik 15" descr="Richtig.gif"/>
            <p:cNvPicPr>
              <a:picLocks noChangeAspect="1"/>
            </p:cNvPicPr>
            <p:nvPr/>
          </p:nvPicPr>
          <p:blipFill>
            <a:blip r:embed="rId2"/>
            <a:stretch>
              <a:fillRect/>
            </a:stretch>
          </p:blipFill>
          <p:spPr>
            <a:xfrm>
              <a:off x="5857884" y="5786454"/>
              <a:ext cx="304782" cy="274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7: Eigenkontrolle</a:t>
            </a:r>
          </a:p>
        </p:txBody>
      </p:sp>
      <p:sp>
        <p:nvSpPr>
          <p:cNvPr id="5" name="Textfeld 4"/>
          <p:cNvSpPr txBox="1"/>
          <p:nvPr/>
        </p:nvSpPr>
        <p:spPr>
          <a:xfrm>
            <a:off x="723596" y="1830068"/>
            <a:ext cx="7678760" cy="3154710"/>
          </a:xfrm>
          <a:prstGeom prst="rect">
            <a:avLst/>
          </a:prstGeom>
          <a:noFill/>
        </p:spPr>
        <p:txBody>
          <a:bodyPr wrap="square" rtlCol="0" anchor="ctr" anchorCtr="0">
            <a:spAutoFit/>
          </a:bodyPr>
          <a:lstStyle/>
          <a:p>
            <a:pPr marL="542925" indent="-542925">
              <a:spcBef>
                <a:spcPts val="600"/>
              </a:spcBef>
            </a:pPr>
            <a:r>
              <a:rPr lang="de-DE" sz="1200" b="1" dirty="0" smtClean="0"/>
              <a:t>Welche Besonderheiten bestehen bei einem Einsatz Technische Hilfe „Verkehrsunfall“?</a:t>
            </a:r>
          </a:p>
          <a:p>
            <a:pPr marL="542925" indent="-361950">
              <a:spcBef>
                <a:spcPts val="600"/>
              </a:spcBef>
              <a:buFont typeface="Arial" pitchFamily="34" charset="0"/>
              <a:buChar char="•"/>
            </a:pPr>
            <a:r>
              <a:rPr lang="de-DE" sz="1200" dirty="0" smtClean="0"/>
              <a:t>Der fließende Verkehr gefährdet meine Mannschaft.</a:t>
            </a:r>
          </a:p>
          <a:p>
            <a:pPr marL="542925" indent="-361950">
              <a:spcBef>
                <a:spcPts val="600"/>
              </a:spcBef>
              <a:buFont typeface="Arial" pitchFamily="34" charset="0"/>
              <a:buChar char="•"/>
            </a:pPr>
            <a:r>
              <a:rPr lang="de-DE" sz="1200" dirty="0" smtClean="0"/>
              <a:t>Die Einsatzstelle muss weiträumig gegen den fließenden Verkehr abgesichert werden.</a:t>
            </a:r>
          </a:p>
          <a:p>
            <a:pPr marL="542925" indent="-361950">
              <a:spcBef>
                <a:spcPts val="600"/>
              </a:spcBef>
              <a:buFont typeface="Arial" pitchFamily="34" charset="0"/>
              <a:buChar char="•"/>
            </a:pPr>
            <a:r>
              <a:rPr lang="de-DE" sz="1200" dirty="0" smtClean="0"/>
              <a:t>Die Einsatzstellenorganisation erfolgt nach festen Regeln.</a:t>
            </a:r>
          </a:p>
          <a:p>
            <a:pPr>
              <a:spcBef>
                <a:spcPts val="600"/>
              </a:spcBef>
            </a:pPr>
            <a:r>
              <a:rPr lang="de-DE" sz="1200" b="1" dirty="0" smtClean="0"/>
              <a:t>Mit der Rückmeldung an die Feuerwehreinsatz- und Rettungsleitstelle</a:t>
            </a:r>
          </a:p>
          <a:p>
            <a:pPr marL="531813" indent="-354013">
              <a:spcBef>
                <a:spcPts val="600"/>
              </a:spcBef>
              <a:buFont typeface="Arial" pitchFamily="34" charset="0"/>
              <a:buChar char="•"/>
            </a:pPr>
            <a:r>
              <a:rPr lang="de-DE" sz="1200" dirty="0" smtClean="0"/>
              <a:t>informiere ich über die Lage</a:t>
            </a:r>
          </a:p>
          <a:p>
            <a:pPr marL="531813" indent="-354013">
              <a:spcBef>
                <a:spcPts val="600"/>
              </a:spcBef>
              <a:buFont typeface="Arial" pitchFamily="34" charset="0"/>
              <a:buChar char="•"/>
            </a:pPr>
            <a:r>
              <a:rPr lang="de-DE" sz="1200" dirty="0" smtClean="0"/>
              <a:t>beschreibe ich die von mir durchgeführten Maßnahmen und die eingesetzten Mittel</a:t>
            </a:r>
          </a:p>
          <a:p>
            <a:pPr marL="531813" indent="-354013">
              <a:spcBef>
                <a:spcPts val="600"/>
              </a:spcBef>
              <a:buFont typeface="Arial" pitchFamily="34" charset="0"/>
              <a:buChar char="•"/>
            </a:pPr>
            <a:r>
              <a:rPr lang="de-DE" sz="1200" dirty="0" smtClean="0"/>
              <a:t>fordere ich weitere, für den Einsatz erforderliche Kräfte an</a:t>
            </a:r>
          </a:p>
          <a:p>
            <a:pPr>
              <a:spcBef>
                <a:spcPts val="600"/>
              </a:spcBef>
            </a:pPr>
            <a:r>
              <a:rPr lang="de-DE" sz="1200" b="1" dirty="0" smtClean="0"/>
              <a:t>Wenn eine ausgebildete Führungskraft an der Einsatzstelle eintrifft</a:t>
            </a:r>
          </a:p>
          <a:p>
            <a:pPr marL="531813" indent="-354013">
              <a:spcBef>
                <a:spcPts val="600"/>
              </a:spcBef>
              <a:buFont typeface="Arial" pitchFamily="34" charset="0"/>
              <a:buChar char="•"/>
            </a:pPr>
            <a:r>
              <a:rPr lang="de-DE" sz="1200" dirty="0" smtClean="0"/>
              <a:t>bin ich froh und übernehme die Aufgaben meiner Funktion, für die ich ausgebildet bin</a:t>
            </a:r>
          </a:p>
          <a:p>
            <a:pPr marL="531813" indent="-354013">
              <a:spcBef>
                <a:spcPts val="600"/>
              </a:spcBef>
              <a:buFont typeface="Arial" pitchFamily="34" charset="0"/>
              <a:buChar char="•"/>
            </a:pPr>
            <a:r>
              <a:rPr lang="de-DE" sz="1200" dirty="0" smtClean="0"/>
              <a:t>übergebe ich den Einsatz mit einer zusammenfassenden Lagedarstellung</a:t>
            </a:r>
          </a:p>
          <a:p>
            <a:pPr marL="531813" indent="-354013">
              <a:spcBef>
                <a:spcPts val="600"/>
              </a:spcBef>
              <a:buFont typeface="Arial" pitchFamily="34" charset="0"/>
              <a:buChar char="•"/>
            </a:pPr>
            <a:r>
              <a:rPr lang="de-DE" sz="1200" dirty="0" smtClean="0"/>
              <a:t>melde ich mich bei der Feuerwehreinsatz- und Rettungsleitstelle ab</a:t>
            </a:r>
          </a:p>
        </p:txBody>
      </p:sp>
      <p:sp>
        <p:nvSpPr>
          <p:cNvPr id="7"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pic>
        <p:nvPicPr>
          <p:cNvPr id="8" name="Grafik 7" descr="Richtig.gif"/>
          <p:cNvPicPr>
            <a:picLocks noChangeAspect="1"/>
          </p:cNvPicPr>
          <p:nvPr/>
        </p:nvPicPr>
        <p:blipFill>
          <a:blip r:embed="rId2"/>
          <a:stretch>
            <a:fillRect/>
          </a:stretch>
        </p:blipFill>
        <p:spPr>
          <a:xfrm>
            <a:off x="3643306" y="3154999"/>
            <a:ext cx="304782" cy="274001"/>
          </a:xfrm>
          <a:prstGeom prst="rect">
            <a:avLst/>
          </a:prstGeom>
        </p:spPr>
      </p:pic>
      <p:pic>
        <p:nvPicPr>
          <p:cNvPr id="9" name="Grafik 8" descr="Richtig.gif"/>
          <p:cNvPicPr>
            <a:picLocks noChangeAspect="1"/>
          </p:cNvPicPr>
          <p:nvPr/>
        </p:nvPicPr>
        <p:blipFill>
          <a:blip r:embed="rId2"/>
          <a:stretch>
            <a:fillRect/>
          </a:stretch>
        </p:blipFill>
        <p:spPr>
          <a:xfrm>
            <a:off x="7000892" y="4429132"/>
            <a:ext cx="304782" cy="274001"/>
          </a:xfrm>
          <a:prstGeom prst="rect">
            <a:avLst/>
          </a:prstGeom>
        </p:spPr>
      </p:pic>
      <p:grpSp>
        <p:nvGrpSpPr>
          <p:cNvPr id="12" name="Gruppieren 11"/>
          <p:cNvGrpSpPr/>
          <p:nvPr/>
        </p:nvGrpSpPr>
        <p:grpSpPr>
          <a:xfrm>
            <a:off x="5500694" y="2071678"/>
            <a:ext cx="2876550" cy="774067"/>
            <a:chOff x="5500694" y="2071678"/>
            <a:chExt cx="2876550" cy="774067"/>
          </a:xfrm>
        </p:grpSpPr>
        <p:pic>
          <p:nvPicPr>
            <p:cNvPr id="6" name="Grafik 5" descr="Richtig.gif"/>
            <p:cNvPicPr>
              <a:picLocks noChangeAspect="1"/>
            </p:cNvPicPr>
            <p:nvPr/>
          </p:nvPicPr>
          <p:blipFill>
            <a:blip r:embed="rId2"/>
            <a:stretch>
              <a:fillRect/>
            </a:stretch>
          </p:blipFill>
          <p:spPr>
            <a:xfrm>
              <a:off x="8072462" y="2357430"/>
              <a:ext cx="304782" cy="274001"/>
            </a:xfrm>
            <a:prstGeom prst="rect">
              <a:avLst/>
            </a:prstGeom>
          </p:spPr>
        </p:pic>
        <p:pic>
          <p:nvPicPr>
            <p:cNvPr id="10" name="Grafik 9" descr="Richtig.gif"/>
            <p:cNvPicPr>
              <a:picLocks noChangeAspect="1"/>
            </p:cNvPicPr>
            <p:nvPr/>
          </p:nvPicPr>
          <p:blipFill>
            <a:blip r:embed="rId2"/>
            <a:stretch>
              <a:fillRect/>
            </a:stretch>
          </p:blipFill>
          <p:spPr>
            <a:xfrm>
              <a:off x="5500694" y="2071678"/>
              <a:ext cx="304782" cy="274001"/>
            </a:xfrm>
            <a:prstGeom prst="rect">
              <a:avLst/>
            </a:prstGeom>
          </p:spPr>
        </p:pic>
        <p:pic>
          <p:nvPicPr>
            <p:cNvPr id="11" name="Grafik 10" descr="Richtig.gif"/>
            <p:cNvPicPr>
              <a:picLocks noChangeAspect="1"/>
            </p:cNvPicPr>
            <p:nvPr/>
          </p:nvPicPr>
          <p:blipFill>
            <a:blip r:embed="rId2"/>
            <a:stretch>
              <a:fillRect/>
            </a:stretch>
          </p:blipFill>
          <p:spPr>
            <a:xfrm>
              <a:off x="5929322" y="2571744"/>
              <a:ext cx="304782" cy="274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lang="de-DE" sz="1600" b="1" dirty="0" smtClean="0">
                <a:solidFill>
                  <a:schemeClr val="bg1"/>
                </a:solidFill>
                <a:latin typeface="Arial" charset="0"/>
              </a:rPr>
              <a:t>Folie 8: Zusammenfassung</a:t>
            </a:r>
            <a:endParaRPr kumimoji="0" lang="de-DE" sz="1600" b="1" i="0" u="none" strike="noStrike" cap="none" normalizeH="0" baseline="0" dirty="0" smtClean="0">
              <a:ln>
                <a:noFill/>
              </a:ln>
              <a:solidFill>
                <a:schemeClr val="bg1"/>
              </a:solidFill>
              <a:effectLst/>
              <a:latin typeface="Arial" charset="0"/>
            </a:endParaRPr>
          </a:p>
        </p:txBody>
      </p:sp>
      <p:sp>
        <p:nvSpPr>
          <p:cNvPr id="20" name="Titel 1"/>
          <p:cNvSpPr>
            <a:spLocks noGrp="1"/>
          </p:cNvSpPr>
          <p:nvPr>
            <p:ph type="title"/>
          </p:nvPr>
        </p:nvSpPr>
        <p:spPr>
          <a:xfrm>
            <a:off x="239713" y="95250"/>
            <a:ext cx="7546997" cy="379413"/>
          </a:xfrm>
        </p:spPr>
        <p:txBody>
          <a:bodyPr/>
          <a:lstStyle/>
          <a:p>
            <a:r>
              <a:rPr lang="de-DE" sz="1800" dirty="0" smtClean="0"/>
              <a:t>Einsatzstellenorganisation</a:t>
            </a:r>
            <a:endParaRPr lang="de-DE" sz="1800" dirty="0"/>
          </a:p>
        </p:txBody>
      </p:sp>
      <p:grpSp>
        <p:nvGrpSpPr>
          <p:cNvPr id="49" name="Gruppieren 48"/>
          <p:cNvGrpSpPr/>
          <p:nvPr/>
        </p:nvGrpSpPr>
        <p:grpSpPr>
          <a:xfrm>
            <a:off x="2714612" y="887726"/>
            <a:ext cx="2697522" cy="781200"/>
            <a:chOff x="2714612" y="887726"/>
            <a:chExt cx="2697522" cy="781200"/>
          </a:xfrm>
        </p:grpSpPr>
        <p:pic>
          <p:nvPicPr>
            <p:cNvPr id="3073" name="Picture 1"/>
            <p:cNvPicPr>
              <a:picLocks noChangeAspect="1" noChangeArrowheads="1"/>
            </p:cNvPicPr>
            <p:nvPr/>
          </p:nvPicPr>
          <p:blipFill>
            <a:blip r:embed="rId2" cstate="print"/>
            <a:srcRect/>
            <a:stretch>
              <a:fillRect/>
            </a:stretch>
          </p:blipFill>
          <p:spPr bwMode="auto">
            <a:xfrm>
              <a:off x="2714612" y="887726"/>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sp>
          <p:nvSpPr>
            <p:cNvPr id="21" name="Textfeld 20"/>
            <p:cNvSpPr txBox="1"/>
            <p:nvPr/>
          </p:nvSpPr>
          <p:spPr>
            <a:xfrm>
              <a:off x="3731866" y="1142984"/>
              <a:ext cx="1680268"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Eintreffmeldung?</a:t>
              </a:r>
            </a:p>
          </p:txBody>
        </p:sp>
      </p:grpSp>
      <p:grpSp>
        <p:nvGrpSpPr>
          <p:cNvPr id="50" name="Gruppieren 49"/>
          <p:cNvGrpSpPr/>
          <p:nvPr/>
        </p:nvGrpSpPr>
        <p:grpSpPr>
          <a:xfrm>
            <a:off x="2638618" y="1420776"/>
            <a:ext cx="4838766" cy="1122252"/>
            <a:chOff x="2638618" y="1420776"/>
            <a:chExt cx="4838766" cy="1122252"/>
          </a:xfrm>
        </p:grpSpPr>
        <p:sp>
          <p:nvSpPr>
            <p:cNvPr id="22" name="Textfeld 21"/>
            <p:cNvSpPr txBox="1"/>
            <p:nvPr/>
          </p:nvSpPr>
          <p:spPr>
            <a:xfrm>
              <a:off x="2638618" y="1928802"/>
              <a:ext cx="3866764" cy="461665"/>
            </a:xfrm>
            <a:prstGeom prst="rect">
              <a:avLst/>
            </a:prstGeom>
            <a:noFill/>
          </p:spPr>
          <p:txBody>
            <a:bodyPr wrap="none" rtlCol="0" anchor="ctr" anchorCtr="0">
              <a:spAutoFit/>
            </a:bodyPr>
            <a:lstStyle/>
            <a:p>
              <a:pPr algn="ctr"/>
              <a:r>
                <a:rPr lang="de-DE" sz="1200" b="1" dirty="0" smtClean="0">
                  <a:solidFill>
                    <a:schemeClr val="tx2">
                      <a:lumMod val="75000"/>
                    </a:schemeClr>
                  </a:solidFill>
                </a:rPr>
                <a:t>Funkverbindung zur</a:t>
              </a:r>
            </a:p>
            <a:p>
              <a:pPr algn="ctr"/>
              <a:r>
                <a:rPr lang="de-DE" sz="1200" b="1" dirty="0" smtClean="0">
                  <a:solidFill>
                    <a:schemeClr val="tx2">
                      <a:lumMod val="75000"/>
                    </a:schemeClr>
                  </a:solidFill>
                </a:rPr>
                <a:t>Feuerwehreinsatz- und Rettungsleitstelle?</a:t>
              </a:r>
            </a:p>
          </p:txBody>
        </p:sp>
        <p:cxnSp>
          <p:nvCxnSpPr>
            <p:cNvPr id="29" name="Gerade Verbindung 28"/>
            <p:cNvCxnSpPr>
              <a:stCxn id="21" idx="2"/>
              <a:endCxn id="22" idx="0"/>
            </p:cNvCxnSpPr>
            <p:nvPr/>
          </p:nvCxnSpPr>
          <p:spPr bwMode="auto">
            <a:xfrm rot="5400000">
              <a:off x="4317591" y="1674392"/>
              <a:ext cx="508819" cy="158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2" name="Picture 2"/>
            <p:cNvPicPr>
              <a:picLocks noChangeAspect="1" noChangeArrowheads="1"/>
            </p:cNvPicPr>
            <p:nvPr/>
          </p:nvPicPr>
          <p:blipFill>
            <a:blip r:embed="rId3" cstate="print"/>
            <a:srcRect/>
            <a:stretch>
              <a:fillRect/>
            </a:stretch>
          </p:blipFill>
          <p:spPr bwMode="auto">
            <a:xfrm>
              <a:off x="6435784" y="1761828"/>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1" name="Gruppieren 50"/>
          <p:cNvGrpSpPr/>
          <p:nvPr/>
        </p:nvGrpSpPr>
        <p:grpSpPr>
          <a:xfrm>
            <a:off x="2939982" y="2391261"/>
            <a:ext cx="4210706" cy="1291859"/>
            <a:chOff x="2939982" y="2391261"/>
            <a:chExt cx="4210706" cy="1291859"/>
          </a:xfrm>
        </p:grpSpPr>
        <p:sp>
          <p:nvSpPr>
            <p:cNvPr id="23" name="Textfeld 22"/>
            <p:cNvSpPr txBox="1"/>
            <p:nvPr/>
          </p:nvSpPr>
          <p:spPr>
            <a:xfrm>
              <a:off x="2939982" y="3152001"/>
              <a:ext cx="3264035" cy="276999"/>
            </a:xfrm>
            <a:prstGeom prst="rect">
              <a:avLst/>
            </a:prstGeom>
            <a:noFill/>
          </p:spPr>
          <p:txBody>
            <a:bodyPr wrap="none" rtlCol="0" anchor="ctr" anchorCtr="0">
              <a:spAutoFit/>
            </a:bodyPr>
            <a:lstStyle/>
            <a:p>
              <a:pPr algn="ctr"/>
              <a:r>
                <a:rPr lang="de-DE" sz="1200" b="1" dirty="0" smtClean="0">
                  <a:solidFill>
                    <a:schemeClr val="tx2">
                      <a:lumMod val="75000"/>
                    </a:schemeClr>
                  </a:solidFill>
                </a:rPr>
                <a:t>Einsatzplanung mit Bereitstellung? </a:t>
              </a:r>
            </a:p>
          </p:txBody>
        </p:sp>
        <p:cxnSp>
          <p:nvCxnSpPr>
            <p:cNvPr id="31" name="Gerade Verbindung 30"/>
            <p:cNvCxnSpPr>
              <a:stCxn id="22" idx="2"/>
              <a:endCxn id="23" idx="0"/>
            </p:cNvCxnSpPr>
            <p:nvPr/>
          </p:nvCxnSpPr>
          <p:spPr bwMode="auto">
            <a:xfrm rot="5400000">
              <a:off x="4191233" y="2771234"/>
              <a:ext cx="761534" cy="158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3" name="Picture 3"/>
            <p:cNvPicPr>
              <a:picLocks noChangeAspect="1" noChangeArrowheads="1"/>
            </p:cNvPicPr>
            <p:nvPr/>
          </p:nvPicPr>
          <p:blipFill>
            <a:blip r:embed="rId4" cstate="print"/>
            <a:srcRect/>
            <a:stretch>
              <a:fillRect/>
            </a:stretch>
          </p:blipFill>
          <p:spPr bwMode="auto">
            <a:xfrm>
              <a:off x="6109088" y="2901920"/>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2" name="Gruppieren 51"/>
          <p:cNvGrpSpPr/>
          <p:nvPr/>
        </p:nvGrpSpPr>
        <p:grpSpPr>
          <a:xfrm>
            <a:off x="3756858" y="3429000"/>
            <a:ext cx="2530178" cy="1097139"/>
            <a:chOff x="3756858" y="3429000"/>
            <a:chExt cx="2530178" cy="1097139"/>
          </a:xfrm>
        </p:grpSpPr>
        <p:sp>
          <p:nvSpPr>
            <p:cNvPr id="24" name="Textfeld 23"/>
            <p:cNvSpPr txBox="1"/>
            <p:nvPr/>
          </p:nvSpPr>
          <p:spPr>
            <a:xfrm>
              <a:off x="3756858" y="4010954"/>
              <a:ext cx="1607355" cy="276999"/>
            </a:xfrm>
            <a:prstGeom prst="rect">
              <a:avLst/>
            </a:prstGeom>
            <a:noFill/>
          </p:spPr>
          <p:txBody>
            <a:bodyPr wrap="square" rtlCol="0" anchor="ctr" anchorCtr="0">
              <a:spAutoFit/>
            </a:bodyPr>
            <a:lstStyle/>
            <a:p>
              <a:pPr algn="ctr"/>
              <a:r>
                <a:rPr lang="de-DE" sz="1200" b="1" dirty="0" smtClean="0">
                  <a:solidFill>
                    <a:schemeClr val="tx2">
                      <a:lumMod val="75000"/>
                    </a:schemeClr>
                  </a:solidFill>
                </a:rPr>
                <a:t>Einsatzbefehl?</a:t>
              </a:r>
            </a:p>
          </p:txBody>
        </p:sp>
        <p:cxnSp>
          <p:nvCxnSpPr>
            <p:cNvPr id="34" name="Gerade Verbindung 33"/>
            <p:cNvCxnSpPr>
              <a:stCxn id="23" idx="2"/>
              <a:endCxn id="24" idx="0"/>
            </p:cNvCxnSpPr>
            <p:nvPr/>
          </p:nvCxnSpPr>
          <p:spPr bwMode="auto">
            <a:xfrm rot="5400000">
              <a:off x="4275291" y="3714245"/>
              <a:ext cx="581954" cy="11464"/>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4" name="Picture 4"/>
            <p:cNvPicPr>
              <a:picLocks noChangeAspect="1" noChangeArrowheads="1"/>
            </p:cNvPicPr>
            <p:nvPr/>
          </p:nvPicPr>
          <p:blipFill>
            <a:blip r:embed="rId5" cstate="print"/>
            <a:stretch>
              <a:fillRect/>
            </a:stretch>
          </p:blipFill>
          <p:spPr bwMode="auto">
            <a:xfrm>
              <a:off x="5245436" y="3745553"/>
              <a:ext cx="1041600" cy="780586"/>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3" name="Gruppieren 52"/>
          <p:cNvGrpSpPr/>
          <p:nvPr/>
        </p:nvGrpSpPr>
        <p:grpSpPr>
          <a:xfrm>
            <a:off x="387652" y="3925868"/>
            <a:ext cx="3369206" cy="1231236"/>
            <a:chOff x="387652" y="3925868"/>
            <a:chExt cx="3369206" cy="1231236"/>
          </a:xfrm>
        </p:grpSpPr>
        <p:sp>
          <p:nvSpPr>
            <p:cNvPr id="25" name="Textfeld 24"/>
            <p:cNvSpPr txBox="1"/>
            <p:nvPr/>
          </p:nvSpPr>
          <p:spPr>
            <a:xfrm>
              <a:off x="387652" y="3925868"/>
              <a:ext cx="2071702" cy="461665"/>
            </a:xfrm>
            <a:prstGeom prst="rect">
              <a:avLst/>
            </a:prstGeom>
            <a:noFill/>
          </p:spPr>
          <p:txBody>
            <a:bodyPr wrap="square" rtlCol="0" anchor="ctr" anchorCtr="0">
              <a:spAutoFit/>
            </a:bodyPr>
            <a:lstStyle/>
            <a:p>
              <a:pPr algn="ctr"/>
              <a:r>
                <a:rPr lang="de-DE" sz="1200" dirty="0" smtClean="0">
                  <a:solidFill>
                    <a:schemeClr val="tx2">
                      <a:lumMod val="75000"/>
                    </a:schemeClr>
                  </a:solidFill>
                </a:rPr>
                <a:t>Besonderheiten bei der Technischen Hilfe</a:t>
              </a:r>
            </a:p>
          </p:txBody>
        </p:sp>
        <p:cxnSp>
          <p:nvCxnSpPr>
            <p:cNvPr id="27" name="Gerade Verbindung 26"/>
            <p:cNvCxnSpPr>
              <a:stCxn id="24" idx="1"/>
              <a:endCxn id="25" idx="3"/>
            </p:cNvCxnSpPr>
            <p:nvPr/>
          </p:nvCxnSpPr>
          <p:spPr bwMode="auto">
            <a:xfrm rot="10800000" flipV="1">
              <a:off x="2459354" y="4149453"/>
              <a:ext cx="1297504" cy="7247"/>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5" name="Picture 5"/>
            <p:cNvPicPr>
              <a:picLocks noChangeAspect="1" noChangeArrowheads="1"/>
            </p:cNvPicPr>
            <p:nvPr/>
          </p:nvPicPr>
          <p:blipFill>
            <a:blip r:embed="rId6" cstate="print"/>
            <a:srcRect/>
            <a:stretch>
              <a:fillRect/>
            </a:stretch>
          </p:blipFill>
          <p:spPr bwMode="auto">
            <a:xfrm>
              <a:off x="884520" y="4375904"/>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7" name="Gruppieren 56"/>
          <p:cNvGrpSpPr/>
          <p:nvPr/>
        </p:nvGrpSpPr>
        <p:grpSpPr>
          <a:xfrm>
            <a:off x="2767487" y="4287952"/>
            <a:ext cx="4587921" cy="1238626"/>
            <a:chOff x="2767487" y="4287952"/>
            <a:chExt cx="4587921" cy="1238626"/>
          </a:xfrm>
        </p:grpSpPr>
        <p:sp>
          <p:nvSpPr>
            <p:cNvPr id="35" name="Textfeld 34"/>
            <p:cNvSpPr txBox="1"/>
            <p:nvPr/>
          </p:nvSpPr>
          <p:spPr>
            <a:xfrm>
              <a:off x="2767487" y="4918748"/>
              <a:ext cx="3583841" cy="461665"/>
            </a:xfrm>
            <a:prstGeom prst="rect">
              <a:avLst/>
            </a:prstGeom>
            <a:noFill/>
          </p:spPr>
          <p:txBody>
            <a:bodyPr wrap="square" rtlCol="0" anchor="ctr" anchorCtr="0">
              <a:spAutoFit/>
            </a:bodyPr>
            <a:lstStyle/>
            <a:p>
              <a:pPr algn="ctr"/>
              <a:r>
                <a:rPr lang="de-DE" sz="1200" b="1" dirty="0" smtClean="0">
                  <a:solidFill>
                    <a:schemeClr val="tx2">
                      <a:lumMod val="75000"/>
                    </a:schemeClr>
                  </a:solidFill>
                </a:rPr>
                <a:t>Rückmeldung an die Feuerwehreinsatz- und Rettungsleitstelle?</a:t>
              </a:r>
            </a:p>
          </p:txBody>
        </p:sp>
        <p:cxnSp>
          <p:nvCxnSpPr>
            <p:cNvPr id="38" name="Gerade Verbindung 37"/>
            <p:cNvCxnSpPr>
              <a:stCxn id="24" idx="2"/>
              <a:endCxn id="35" idx="0"/>
            </p:cNvCxnSpPr>
            <p:nvPr/>
          </p:nvCxnSpPr>
          <p:spPr bwMode="auto">
            <a:xfrm rot="5400000">
              <a:off x="4244575" y="4602786"/>
              <a:ext cx="630795" cy="1128"/>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3078" name="Picture 6"/>
            <p:cNvPicPr>
              <a:picLocks noChangeAspect="1" noChangeArrowheads="1"/>
            </p:cNvPicPr>
            <p:nvPr/>
          </p:nvPicPr>
          <p:blipFill>
            <a:blip r:embed="rId7" cstate="print"/>
            <a:srcRect/>
            <a:stretch>
              <a:fillRect/>
            </a:stretch>
          </p:blipFill>
          <p:spPr bwMode="auto">
            <a:xfrm>
              <a:off x="6313808" y="4745378"/>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grpSp>
        <p:nvGrpSpPr>
          <p:cNvPr id="58" name="Gruppieren 57"/>
          <p:cNvGrpSpPr/>
          <p:nvPr/>
        </p:nvGrpSpPr>
        <p:grpSpPr>
          <a:xfrm>
            <a:off x="2103582" y="5380412"/>
            <a:ext cx="3888552" cy="1167198"/>
            <a:chOff x="2103582" y="5380412"/>
            <a:chExt cx="3888552" cy="1167198"/>
          </a:xfrm>
        </p:grpSpPr>
        <p:sp>
          <p:nvSpPr>
            <p:cNvPr id="40" name="Textfeld 39"/>
            <p:cNvSpPr txBox="1"/>
            <p:nvPr/>
          </p:nvSpPr>
          <p:spPr>
            <a:xfrm>
              <a:off x="3134614" y="5959824"/>
              <a:ext cx="2857520" cy="461665"/>
            </a:xfrm>
            <a:prstGeom prst="rect">
              <a:avLst/>
            </a:prstGeom>
            <a:noFill/>
          </p:spPr>
          <p:txBody>
            <a:bodyPr wrap="square" rtlCol="0" anchor="ctr" anchorCtr="0">
              <a:spAutoFit/>
            </a:bodyPr>
            <a:lstStyle/>
            <a:p>
              <a:pPr algn="ctr"/>
              <a:r>
                <a:rPr lang="de-DE" sz="1200" b="1" dirty="0" smtClean="0">
                  <a:solidFill>
                    <a:schemeClr val="tx2">
                      <a:lumMod val="75000"/>
                    </a:schemeClr>
                  </a:solidFill>
                </a:rPr>
                <a:t>Übergabe der Einsatzstelle an die eintreffende Führungskraft</a:t>
              </a:r>
            </a:p>
          </p:txBody>
        </p:sp>
        <p:cxnSp>
          <p:nvCxnSpPr>
            <p:cNvPr id="42" name="Gerade Verbindung 41"/>
            <p:cNvCxnSpPr>
              <a:stCxn id="35" idx="2"/>
              <a:endCxn id="40" idx="0"/>
            </p:cNvCxnSpPr>
            <p:nvPr/>
          </p:nvCxnSpPr>
          <p:spPr bwMode="auto">
            <a:xfrm rot="16200000" flipH="1">
              <a:off x="4271686" y="5668135"/>
              <a:ext cx="579411" cy="3966"/>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pic>
          <p:nvPicPr>
            <p:cNvPr id="3079" name="Picture 7"/>
            <p:cNvPicPr>
              <a:picLocks noChangeAspect="1" noChangeArrowheads="1"/>
            </p:cNvPicPr>
            <p:nvPr/>
          </p:nvPicPr>
          <p:blipFill>
            <a:blip r:embed="rId8" cstate="print"/>
            <a:srcRect/>
            <a:stretch>
              <a:fillRect/>
            </a:stretch>
          </p:blipFill>
          <p:spPr bwMode="auto">
            <a:xfrm>
              <a:off x="2103582" y="5766410"/>
              <a:ext cx="1041600" cy="781200"/>
            </a:xfrm>
            <a:prstGeom prst="rect">
              <a:avLst/>
            </a:prstGeom>
            <a:noFill/>
            <a:ln w="9525">
              <a:solidFill>
                <a:schemeClr val="tx2">
                  <a:lumMod val="75000"/>
                </a:schemeClr>
              </a:solidFill>
              <a:miter lim="800000"/>
              <a:headEnd/>
              <a:tailEnd/>
            </a:ln>
            <a:effectLst>
              <a:outerShdw blurRad="50800" dist="38100" dir="18900000" algn="bl"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2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2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04974" y="1866056"/>
            <a:ext cx="7515471" cy="3754874"/>
          </a:xfrm>
          <a:prstGeom prst="rect">
            <a:avLst/>
          </a:prstGeom>
          <a:noFill/>
        </p:spPr>
        <p:txBody>
          <a:bodyPr wrap="square" rtlCol="0">
            <a:spAutoFit/>
          </a:bodyPr>
          <a:lstStyle/>
          <a:p>
            <a:pPr marL="180975" indent="-3175">
              <a:spcBef>
                <a:spcPts val="600"/>
              </a:spcBef>
            </a:pPr>
            <a:r>
              <a:rPr lang="de-DE" sz="1600" b="1" dirty="0" smtClean="0">
                <a:solidFill>
                  <a:schemeClr val="tx2">
                    <a:lumMod val="75000"/>
                  </a:schemeClr>
                </a:solidFill>
              </a:rPr>
              <a:t>Ausgangssituation ist, dass </a:t>
            </a:r>
          </a:p>
          <a:p>
            <a:pPr marL="534988" indent="-357188">
              <a:spcBef>
                <a:spcPts val="600"/>
              </a:spcBef>
              <a:buFont typeface="Arial" pitchFamily="34" charset="0"/>
              <a:buChar char="•"/>
            </a:pPr>
            <a:r>
              <a:rPr lang="de-DE" sz="1600" dirty="0" smtClean="0">
                <a:solidFill>
                  <a:schemeClr val="tx2">
                    <a:lumMod val="75000"/>
                  </a:schemeClr>
                </a:solidFill>
              </a:rPr>
              <a:t>nicht in jedem Fall eine ausgebildete Führungskraft bei der Alarmierung sofort verfügbar ist</a:t>
            </a:r>
          </a:p>
          <a:p>
            <a:pPr marL="531813" indent="-354013">
              <a:spcBef>
                <a:spcPts val="600"/>
              </a:spcBef>
              <a:buFont typeface="Arial" pitchFamily="34" charset="0"/>
              <a:buChar char="•"/>
            </a:pPr>
            <a:r>
              <a:rPr lang="de-DE" sz="1600" dirty="0" smtClean="0">
                <a:solidFill>
                  <a:schemeClr val="tx2">
                    <a:lumMod val="75000"/>
                  </a:schemeClr>
                </a:solidFill>
              </a:rPr>
              <a:t>der Einsatzerfolg maßgeblich von den Erstmaßnahmen zur Einsatzführung abhängig ist </a:t>
            </a:r>
          </a:p>
          <a:p>
            <a:pPr marL="531813" indent="-354013">
              <a:spcBef>
                <a:spcPts val="600"/>
              </a:spcBef>
              <a:buFont typeface="Arial" pitchFamily="34" charset="0"/>
              <a:buChar char="•"/>
            </a:pPr>
            <a:r>
              <a:rPr lang="de-DE" sz="1600" dirty="0" smtClean="0">
                <a:solidFill>
                  <a:schemeClr val="tx2">
                    <a:lumMod val="75000"/>
                  </a:schemeClr>
                </a:solidFill>
              </a:rPr>
              <a:t>eine Checkliste jede erfahrene, zur </a:t>
            </a:r>
            <a:r>
              <a:rPr lang="de-DE" sz="1600" dirty="0" err="1" smtClean="0">
                <a:solidFill>
                  <a:schemeClr val="tx2">
                    <a:lumMod val="75000"/>
                  </a:schemeClr>
                </a:solidFill>
              </a:rPr>
              <a:t>Truppführung</a:t>
            </a:r>
            <a:r>
              <a:rPr lang="de-DE" sz="1600" dirty="0" smtClean="0">
                <a:solidFill>
                  <a:schemeClr val="tx2">
                    <a:lumMod val="75000"/>
                  </a:schemeClr>
                </a:solidFill>
              </a:rPr>
              <a:t> ausgebildete Einsatzkraft in die Lage versetzen soll, die organisatorisch erforderlichen Erstmaßnahmen zur Einsatzführung zu treffen</a:t>
            </a:r>
          </a:p>
          <a:p>
            <a:pPr marL="531813" indent="-354013">
              <a:spcBef>
                <a:spcPts val="600"/>
              </a:spcBef>
              <a:buFont typeface="Arial" pitchFamily="34" charset="0"/>
              <a:buChar char="•"/>
            </a:pPr>
            <a:r>
              <a:rPr lang="de-DE" sz="1600" dirty="0" smtClean="0">
                <a:solidFill>
                  <a:schemeClr val="tx2">
                    <a:lumMod val="75000"/>
                  </a:schemeClr>
                </a:solidFill>
              </a:rPr>
              <a:t>der Leitfaden  zur Einsatzführung in Ausnahmefällen</a:t>
            </a:r>
          </a:p>
          <a:p>
            <a:pPr marL="989013" lvl="1" indent="-354013">
              <a:spcBef>
                <a:spcPts val="600"/>
              </a:spcBef>
              <a:buFont typeface="Arial" pitchFamily="34" charset="0"/>
              <a:buChar char="•"/>
            </a:pPr>
            <a:r>
              <a:rPr lang="de-DE" sz="1600" dirty="0" smtClean="0">
                <a:solidFill>
                  <a:schemeClr val="tx2">
                    <a:lumMod val="75000"/>
                  </a:schemeClr>
                </a:solidFill>
              </a:rPr>
              <a:t>keine Maßnahmen zum Leiten und Führen taktischer Einheiten enthält </a:t>
            </a:r>
          </a:p>
          <a:p>
            <a:pPr marL="989013" lvl="1" indent="-354013">
              <a:spcBef>
                <a:spcPts val="600"/>
              </a:spcBef>
              <a:buFont typeface="Arial" pitchFamily="34" charset="0"/>
              <a:buChar char="•"/>
            </a:pPr>
            <a:r>
              <a:rPr lang="de-DE" sz="1600" dirty="0" smtClean="0">
                <a:solidFill>
                  <a:schemeClr val="tx2">
                    <a:lumMod val="75000"/>
                  </a:schemeClr>
                </a:solidFill>
              </a:rPr>
              <a:t>nicht die Führungsausbildung nach der Feuerwehrdienstvorschrift 2 ersetzt </a:t>
            </a:r>
            <a:endParaRPr lang="de-DE" sz="1600" dirty="0">
              <a:solidFill>
                <a:schemeClr val="tx2">
                  <a:lumMod val="75000"/>
                </a:schemeClr>
              </a:solidFill>
            </a:endParaRPr>
          </a:p>
        </p:txBody>
      </p:sp>
      <p:sp>
        <p:nvSpPr>
          <p:cNvPr id="9" name="Titel 1"/>
          <p:cNvSpPr>
            <a:spLocks noGrp="1"/>
          </p:cNvSpPr>
          <p:nvPr>
            <p:ph type="title"/>
          </p:nvPr>
        </p:nvSpPr>
        <p:spPr>
          <a:xfrm>
            <a:off x="239713" y="95250"/>
            <a:ext cx="7832749" cy="379413"/>
          </a:xfrm>
        </p:spPr>
        <p:txBody>
          <a:bodyPr/>
          <a:lstStyle/>
          <a:p>
            <a:r>
              <a:rPr lang="de-DE" sz="1800" dirty="0" smtClean="0"/>
              <a:t>Zielsetzung und Grenzen</a:t>
            </a:r>
            <a:endParaRPr lang="de-DE" sz="1800" dirty="0"/>
          </a:p>
        </p:txBody>
      </p:sp>
      <p:sp>
        <p:nvSpPr>
          <p:cNvPr id="8" name="Rechteck 7"/>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1: Vorbemerkungen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p:cNvSpPr txBox="1"/>
          <p:nvPr/>
        </p:nvSpPr>
        <p:spPr>
          <a:xfrm>
            <a:off x="1357290" y="1805455"/>
            <a:ext cx="4000527" cy="646331"/>
          </a:xfrm>
          <a:prstGeom prst="rect">
            <a:avLst/>
          </a:prstGeom>
          <a:solidFill>
            <a:srgbClr val="FFC000"/>
          </a:solidFill>
        </p:spPr>
        <p:txBody>
          <a:bodyPr wrap="square" rtlCol="0">
            <a:spAutoFit/>
          </a:bodyPr>
          <a:lstStyle/>
          <a:p>
            <a:pPr algn="ctr"/>
            <a:r>
              <a:rPr lang="de-DE" sz="1200" b="1" dirty="0" smtClean="0">
                <a:solidFill>
                  <a:schemeClr val="bg1"/>
                </a:solidFill>
              </a:rPr>
              <a:t>Maßnahmen zur Einsatzführung in Ausnahmefällen am Einsatzort durch einen erfahrenen </a:t>
            </a:r>
            <a:r>
              <a:rPr lang="de-DE" sz="1200" b="1" dirty="0" err="1" smtClean="0">
                <a:solidFill>
                  <a:schemeClr val="bg1"/>
                </a:solidFill>
              </a:rPr>
              <a:t>Truppführer</a:t>
            </a:r>
            <a:endParaRPr lang="de-DE" sz="1200" b="1" dirty="0">
              <a:solidFill>
                <a:schemeClr val="bg1"/>
              </a:solidFill>
            </a:endParaRPr>
          </a:p>
        </p:txBody>
      </p:sp>
      <p:sp>
        <p:nvSpPr>
          <p:cNvPr id="22" name="Textfeld 21"/>
          <p:cNvSpPr txBox="1"/>
          <p:nvPr/>
        </p:nvSpPr>
        <p:spPr>
          <a:xfrm>
            <a:off x="5457408" y="1812366"/>
            <a:ext cx="3515985" cy="648000"/>
          </a:xfrm>
          <a:prstGeom prst="rect">
            <a:avLst/>
          </a:prstGeom>
          <a:solidFill>
            <a:srgbClr val="FFFF00"/>
          </a:solidFill>
        </p:spPr>
        <p:txBody>
          <a:bodyPr wrap="square" rtlCol="0" anchor="ctr" anchorCtr="0">
            <a:noAutofit/>
          </a:bodyPr>
          <a:lstStyle/>
          <a:p>
            <a:pPr algn="ctr"/>
            <a:r>
              <a:rPr lang="de-DE" sz="1200" dirty="0" smtClean="0"/>
              <a:t>Leiten und Führen durch eine ausgebildete Führungskraft</a:t>
            </a:r>
            <a:endParaRPr lang="de-DE" sz="1200" dirty="0"/>
          </a:p>
        </p:txBody>
      </p:sp>
      <p:sp>
        <p:nvSpPr>
          <p:cNvPr id="38" name="Titel 1"/>
          <p:cNvSpPr>
            <a:spLocks noGrp="1"/>
          </p:cNvSpPr>
          <p:nvPr>
            <p:ph type="title"/>
          </p:nvPr>
        </p:nvSpPr>
        <p:spPr>
          <a:xfrm>
            <a:off x="239713" y="95250"/>
            <a:ext cx="7761311" cy="379413"/>
          </a:xfrm>
        </p:spPr>
        <p:txBody>
          <a:bodyPr/>
          <a:lstStyle/>
          <a:p>
            <a:r>
              <a:rPr lang="de-DE" sz="1800" dirty="0" smtClean="0"/>
              <a:t>Zielsetzung und Grenzen</a:t>
            </a:r>
            <a:endParaRPr lang="de-DE" sz="1800" dirty="0"/>
          </a:p>
        </p:txBody>
      </p:sp>
      <p:sp>
        <p:nvSpPr>
          <p:cNvPr id="33" name="Rechteck 32"/>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2: </a:t>
            </a:r>
            <a:r>
              <a:rPr lang="de-DE" sz="1600" b="1" dirty="0" smtClean="0">
                <a:solidFill>
                  <a:schemeClr val="bg1"/>
                </a:solidFill>
                <a:latin typeface="Arial" charset="0"/>
              </a:rPr>
              <a:t>Ablauf</a:t>
            </a:r>
            <a:endParaRPr kumimoji="0" lang="de-DE" sz="1600" b="1" i="0" u="none" strike="noStrike" cap="none" normalizeH="0" baseline="0" dirty="0" smtClean="0">
              <a:ln>
                <a:noFill/>
              </a:ln>
              <a:solidFill>
                <a:schemeClr val="bg1"/>
              </a:solidFill>
              <a:effectLst/>
              <a:latin typeface="Arial" charset="0"/>
            </a:endParaRPr>
          </a:p>
        </p:txBody>
      </p:sp>
      <p:grpSp>
        <p:nvGrpSpPr>
          <p:cNvPr id="60" name="Gruppieren 59"/>
          <p:cNvGrpSpPr/>
          <p:nvPr/>
        </p:nvGrpSpPr>
        <p:grpSpPr>
          <a:xfrm>
            <a:off x="1357290" y="4033340"/>
            <a:ext cx="4000528" cy="276999"/>
            <a:chOff x="1357290" y="4292652"/>
            <a:chExt cx="4000528" cy="276999"/>
          </a:xfrm>
        </p:grpSpPr>
        <p:sp>
          <p:nvSpPr>
            <p:cNvPr id="47" name="Textfeld 46"/>
            <p:cNvSpPr txBox="1"/>
            <p:nvPr/>
          </p:nvSpPr>
          <p:spPr>
            <a:xfrm>
              <a:off x="2176800" y="4292652"/>
              <a:ext cx="2364750" cy="276999"/>
            </a:xfrm>
            <a:prstGeom prst="rect">
              <a:avLst/>
            </a:prstGeom>
            <a:noFill/>
          </p:spPr>
          <p:txBody>
            <a:bodyPr wrap="none" rtlCol="0" anchor="ctr" anchorCtr="0">
              <a:spAutoFit/>
            </a:bodyPr>
            <a:lstStyle/>
            <a:p>
              <a:pPr algn="ctr"/>
              <a:r>
                <a:rPr lang="de-DE" sz="1200" dirty="0" smtClean="0">
                  <a:solidFill>
                    <a:schemeClr val="bg2"/>
                  </a:solidFill>
                </a:rPr>
                <a:t>Kritische Phase der Führung</a:t>
              </a:r>
            </a:p>
          </p:txBody>
        </p:sp>
        <p:cxnSp>
          <p:nvCxnSpPr>
            <p:cNvPr id="55" name="Gerade Verbindung mit Pfeil 54"/>
            <p:cNvCxnSpPr>
              <a:stCxn id="47" idx="3"/>
            </p:cNvCxnSpPr>
            <p:nvPr/>
          </p:nvCxnSpPr>
          <p:spPr bwMode="auto">
            <a:xfrm flipV="1">
              <a:off x="4541550" y="4429135"/>
              <a:ext cx="816268" cy="2017"/>
            </a:xfrm>
            <a:prstGeom prst="straightConnector1">
              <a:avLst/>
            </a:prstGeom>
            <a:solidFill>
              <a:schemeClr val="accent1"/>
            </a:solidFill>
            <a:ln w="12700" cap="flat" cmpd="sng" algn="ctr">
              <a:solidFill>
                <a:schemeClr val="bg2"/>
              </a:solidFill>
              <a:prstDash val="solid"/>
              <a:round/>
              <a:headEnd type="none" w="sm" len="sm"/>
              <a:tailEnd type="arrow"/>
            </a:ln>
            <a:effectLst>
              <a:outerShdw blurRad="50800" dist="38100" dir="18900000" algn="bl" rotWithShape="0">
                <a:prstClr val="black">
                  <a:alpha val="40000"/>
                </a:prstClr>
              </a:outerShdw>
            </a:effectLst>
          </p:spPr>
        </p:cxnSp>
        <p:cxnSp>
          <p:nvCxnSpPr>
            <p:cNvPr id="59" name="Gerade Verbindung mit Pfeil 58"/>
            <p:cNvCxnSpPr>
              <a:stCxn id="47" idx="1"/>
            </p:cNvCxnSpPr>
            <p:nvPr/>
          </p:nvCxnSpPr>
          <p:spPr bwMode="auto">
            <a:xfrm rot="10800000">
              <a:off x="1357290" y="4429140"/>
              <a:ext cx="819510" cy="2012"/>
            </a:xfrm>
            <a:prstGeom prst="straightConnector1">
              <a:avLst/>
            </a:prstGeom>
            <a:solidFill>
              <a:schemeClr val="accent1"/>
            </a:solidFill>
            <a:ln w="12700" cap="flat" cmpd="sng" algn="ctr">
              <a:solidFill>
                <a:schemeClr val="bg2"/>
              </a:solidFill>
              <a:prstDash val="solid"/>
              <a:round/>
              <a:headEnd type="none" w="sm" len="sm"/>
              <a:tailEnd type="arrow"/>
            </a:ln>
            <a:effectLst>
              <a:outerShdw blurRad="50800" dist="38100" dir="18900000" algn="bl" rotWithShape="0">
                <a:prstClr val="black">
                  <a:alpha val="40000"/>
                </a:prstClr>
              </a:outerShdw>
            </a:effectLst>
          </p:spPr>
        </p:cxnSp>
      </p:grpSp>
      <p:grpSp>
        <p:nvGrpSpPr>
          <p:cNvPr id="74" name="Gruppieren 73"/>
          <p:cNvGrpSpPr/>
          <p:nvPr/>
        </p:nvGrpSpPr>
        <p:grpSpPr>
          <a:xfrm>
            <a:off x="1231260" y="1804738"/>
            <a:ext cx="4178684" cy="3793842"/>
            <a:chOff x="1231260" y="2064050"/>
            <a:chExt cx="4178684" cy="3793842"/>
          </a:xfrm>
        </p:grpSpPr>
        <p:sp>
          <p:nvSpPr>
            <p:cNvPr id="27" name="Textfeld 26"/>
            <p:cNvSpPr txBox="1"/>
            <p:nvPr/>
          </p:nvSpPr>
          <p:spPr>
            <a:xfrm>
              <a:off x="1231260" y="5396227"/>
              <a:ext cx="1500198" cy="461665"/>
            </a:xfrm>
            <a:prstGeom prst="rect">
              <a:avLst/>
            </a:prstGeom>
            <a:noFill/>
          </p:spPr>
          <p:txBody>
            <a:bodyPr wrap="square" rtlCol="0">
              <a:spAutoFit/>
            </a:bodyPr>
            <a:lstStyle/>
            <a:p>
              <a:pPr algn="ctr"/>
              <a:r>
                <a:rPr lang="de-DE" sz="1200" dirty="0" smtClean="0">
                  <a:solidFill>
                    <a:schemeClr val="bg2"/>
                  </a:solidFill>
                </a:rPr>
                <a:t>Eintreffen im Feuerwehrhaus</a:t>
              </a:r>
            </a:p>
          </p:txBody>
        </p:sp>
        <p:sp>
          <p:nvSpPr>
            <p:cNvPr id="32" name="Textfeld 31"/>
            <p:cNvSpPr txBox="1"/>
            <p:nvPr/>
          </p:nvSpPr>
          <p:spPr>
            <a:xfrm>
              <a:off x="4034188" y="5389831"/>
              <a:ext cx="1357322" cy="461665"/>
            </a:xfrm>
            <a:prstGeom prst="rect">
              <a:avLst/>
            </a:prstGeom>
            <a:noFill/>
          </p:spPr>
          <p:txBody>
            <a:bodyPr wrap="square" rtlCol="0">
              <a:spAutoFit/>
            </a:bodyPr>
            <a:lstStyle/>
            <a:p>
              <a:pPr algn="ctr"/>
              <a:r>
                <a:rPr lang="de-DE" sz="1200" dirty="0" smtClean="0">
                  <a:solidFill>
                    <a:schemeClr val="bg2"/>
                  </a:solidFill>
                </a:rPr>
                <a:t>Einsatzstellen-</a:t>
              </a:r>
            </a:p>
            <a:p>
              <a:pPr algn="ctr"/>
              <a:r>
                <a:rPr lang="de-DE" sz="1200" dirty="0" err="1" smtClean="0">
                  <a:solidFill>
                    <a:schemeClr val="bg2"/>
                  </a:solidFill>
                </a:rPr>
                <a:t>organisation</a:t>
              </a:r>
              <a:endParaRPr lang="de-DE" sz="1200" dirty="0" smtClean="0">
                <a:solidFill>
                  <a:schemeClr val="bg2"/>
                </a:solidFill>
              </a:endParaRPr>
            </a:p>
          </p:txBody>
        </p:sp>
        <p:sp>
          <p:nvSpPr>
            <p:cNvPr id="31" name="Textfeld 30"/>
            <p:cNvSpPr txBox="1"/>
            <p:nvPr/>
          </p:nvSpPr>
          <p:spPr>
            <a:xfrm>
              <a:off x="2928672" y="5386633"/>
              <a:ext cx="1143262" cy="461665"/>
            </a:xfrm>
            <a:prstGeom prst="rect">
              <a:avLst/>
            </a:prstGeom>
            <a:noFill/>
          </p:spPr>
          <p:txBody>
            <a:bodyPr wrap="none" rtlCol="0">
              <a:spAutoFit/>
            </a:bodyPr>
            <a:lstStyle/>
            <a:p>
              <a:r>
                <a:rPr lang="de-DE" sz="1200" dirty="0" smtClean="0">
                  <a:solidFill>
                    <a:schemeClr val="bg2"/>
                  </a:solidFill>
                </a:rPr>
                <a:t>Anfahrt zur </a:t>
              </a:r>
            </a:p>
            <a:p>
              <a:r>
                <a:rPr lang="de-DE" sz="1200" dirty="0" smtClean="0">
                  <a:solidFill>
                    <a:schemeClr val="bg2"/>
                  </a:solidFill>
                </a:rPr>
                <a:t>Einsatzstelle</a:t>
              </a:r>
              <a:endParaRPr lang="de-DE" sz="1200" dirty="0">
                <a:solidFill>
                  <a:schemeClr val="bg2"/>
                </a:solidFill>
              </a:endParaRPr>
            </a:p>
          </p:txBody>
        </p:sp>
        <p:cxnSp>
          <p:nvCxnSpPr>
            <p:cNvPr id="46" name="Gerade Verbindung 45"/>
            <p:cNvCxnSpPr/>
            <p:nvPr/>
          </p:nvCxnSpPr>
          <p:spPr bwMode="auto">
            <a:xfrm rot="5400000" flipH="1" flipV="1">
              <a:off x="-64656" y="3428206"/>
              <a:ext cx="2729900" cy="1588"/>
            </a:xfrm>
            <a:prstGeom prst="line">
              <a:avLst/>
            </a:prstGeom>
            <a:solidFill>
              <a:schemeClr val="accent1"/>
            </a:solidFill>
            <a:ln w="25400" cap="flat" cmpd="sng" algn="ctr">
              <a:solidFill>
                <a:schemeClr val="bg2"/>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24" name="Gerade Verbindung 23"/>
            <p:cNvCxnSpPr/>
            <p:nvPr/>
          </p:nvCxnSpPr>
          <p:spPr bwMode="auto">
            <a:xfrm rot="5400000" flipH="1" flipV="1">
              <a:off x="4044200" y="3435834"/>
              <a:ext cx="2729900" cy="1588"/>
            </a:xfrm>
            <a:prstGeom prst="line">
              <a:avLst/>
            </a:prstGeom>
            <a:solidFill>
              <a:schemeClr val="accent1"/>
            </a:solidFill>
            <a:ln w="25400" cap="flat" cmpd="sng" algn="ctr">
              <a:solidFill>
                <a:schemeClr val="bg2"/>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73" name="Gruppieren 72"/>
          <p:cNvGrpSpPr/>
          <p:nvPr/>
        </p:nvGrpSpPr>
        <p:grpSpPr>
          <a:xfrm>
            <a:off x="227930" y="4598448"/>
            <a:ext cx="8798770" cy="461665"/>
            <a:chOff x="227930" y="4857760"/>
            <a:chExt cx="8798770" cy="461665"/>
          </a:xfrm>
        </p:grpSpPr>
        <p:sp>
          <p:nvSpPr>
            <p:cNvPr id="235523" name="Text Box 3"/>
            <p:cNvSpPr txBox="1">
              <a:spLocks noChangeArrowheads="1"/>
            </p:cNvSpPr>
            <p:nvPr/>
          </p:nvSpPr>
          <p:spPr bwMode="auto">
            <a:xfrm>
              <a:off x="227930" y="4866498"/>
              <a:ext cx="1130438" cy="276999"/>
            </a:xfrm>
            <a:prstGeom prst="rect">
              <a:avLst/>
            </a:prstGeom>
            <a:noFill/>
            <a:ln w="12700">
              <a:noFill/>
              <a:miter lim="800000"/>
              <a:headEnd/>
              <a:tailEnd/>
            </a:ln>
            <a:effectLst/>
          </p:spPr>
          <p:txBody>
            <a:bodyPr wrap="none">
              <a:spAutoFit/>
            </a:bodyPr>
            <a:lstStyle/>
            <a:p>
              <a:r>
                <a:rPr lang="de-DE" sz="1200" dirty="0">
                  <a:solidFill>
                    <a:schemeClr val="tx2">
                      <a:lumMod val="75000"/>
                    </a:schemeClr>
                  </a:solidFill>
                </a:rPr>
                <a:t>Alarmierung</a:t>
              </a:r>
            </a:p>
          </p:txBody>
        </p:sp>
        <p:sp>
          <p:nvSpPr>
            <p:cNvPr id="235524" name="Text Box 4"/>
            <p:cNvSpPr txBox="1">
              <a:spLocks noChangeArrowheads="1"/>
            </p:cNvSpPr>
            <p:nvPr/>
          </p:nvSpPr>
          <p:spPr bwMode="auto">
            <a:xfrm>
              <a:off x="3071802" y="4860958"/>
              <a:ext cx="760144" cy="276999"/>
            </a:xfrm>
            <a:prstGeom prst="rect">
              <a:avLst/>
            </a:prstGeom>
            <a:noFill/>
            <a:ln w="12700">
              <a:noFill/>
              <a:miter lim="800000"/>
              <a:headEnd/>
              <a:tailEnd/>
            </a:ln>
            <a:effectLst/>
          </p:spPr>
          <p:txBody>
            <a:bodyPr wrap="none">
              <a:spAutoFit/>
            </a:bodyPr>
            <a:lstStyle/>
            <a:p>
              <a:r>
                <a:rPr lang="de-DE" sz="1200" dirty="0">
                  <a:solidFill>
                    <a:srgbClr val="FF0000"/>
                  </a:solidFill>
                </a:rPr>
                <a:t>Anfahrt</a:t>
              </a:r>
              <a:endParaRPr lang="de-DE" dirty="0">
                <a:solidFill>
                  <a:srgbClr val="FF0000"/>
                </a:solidFill>
              </a:endParaRPr>
            </a:p>
          </p:txBody>
        </p:sp>
        <p:sp>
          <p:nvSpPr>
            <p:cNvPr id="235527" name="Text Box 7"/>
            <p:cNvSpPr txBox="1">
              <a:spLocks noChangeArrowheads="1"/>
            </p:cNvSpPr>
            <p:nvPr/>
          </p:nvSpPr>
          <p:spPr bwMode="auto">
            <a:xfrm>
              <a:off x="6064090" y="4871408"/>
              <a:ext cx="933269" cy="276999"/>
            </a:xfrm>
            <a:prstGeom prst="rect">
              <a:avLst/>
            </a:prstGeom>
            <a:noFill/>
            <a:ln w="12700">
              <a:noFill/>
              <a:miter lim="800000"/>
              <a:headEnd/>
              <a:tailEnd/>
            </a:ln>
            <a:effectLst/>
          </p:spPr>
          <p:txBody>
            <a:bodyPr wrap="none">
              <a:spAutoFit/>
            </a:bodyPr>
            <a:lstStyle/>
            <a:p>
              <a:r>
                <a:rPr lang="de-DE" sz="1200" dirty="0">
                  <a:solidFill>
                    <a:schemeClr val="tx2">
                      <a:lumMod val="75000"/>
                    </a:schemeClr>
                  </a:solidFill>
                </a:rPr>
                <a:t>Rückfahrt</a:t>
              </a:r>
            </a:p>
          </p:txBody>
        </p:sp>
        <p:sp>
          <p:nvSpPr>
            <p:cNvPr id="235528" name="Text Box 8"/>
            <p:cNvSpPr txBox="1">
              <a:spLocks noChangeArrowheads="1"/>
            </p:cNvSpPr>
            <p:nvPr/>
          </p:nvSpPr>
          <p:spPr bwMode="auto">
            <a:xfrm>
              <a:off x="7235825" y="4857760"/>
              <a:ext cx="1790875" cy="461665"/>
            </a:xfrm>
            <a:prstGeom prst="rect">
              <a:avLst/>
            </a:prstGeom>
            <a:noFill/>
            <a:ln w="12700">
              <a:noFill/>
              <a:miter lim="800000"/>
              <a:headEnd/>
              <a:tailEnd/>
            </a:ln>
            <a:effectLst/>
          </p:spPr>
          <p:txBody>
            <a:bodyPr wrap="none">
              <a:spAutoFit/>
            </a:bodyPr>
            <a:lstStyle/>
            <a:p>
              <a:r>
                <a:rPr lang="de-DE" sz="1200" dirty="0">
                  <a:solidFill>
                    <a:schemeClr val="tx2">
                      <a:lumMod val="75000"/>
                    </a:schemeClr>
                  </a:solidFill>
                </a:rPr>
                <a:t>Wiederherstellen </a:t>
              </a:r>
              <a:r>
                <a:rPr lang="de-DE" sz="1200" dirty="0" smtClean="0">
                  <a:solidFill>
                    <a:schemeClr val="tx2">
                      <a:lumMod val="75000"/>
                    </a:schemeClr>
                  </a:solidFill>
                </a:rPr>
                <a:t>der</a:t>
              </a:r>
            </a:p>
            <a:p>
              <a:pPr algn="ctr"/>
              <a:r>
                <a:rPr lang="de-DE" sz="1200" dirty="0" smtClean="0">
                  <a:solidFill>
                    <a:schemeClr val="tx2">
                      <a:lumMod val="75000"/>
                    </a:schemeClr>
                  </a:solidFill>
                </a:rPr>
                <a:t>Einsatzbereitschaft</a:t>
              </a:r>
              <a:endParaRPr lang="de-DE" sz="1200" dirty="0">
                <a:solidFill>
                  <a:schemeClr val="tx2">
                    <a:lumMod val="75000"/>
                  </a:schemeClr>
                </a:solidFill>
              </a:endParaRPr>
            </a:p>
          </p:txBody>
        </p:sp>
        <p:sp>
          <p:nvSpPr>
            <p:cNvPr id="235526" name="Text Box 6"/>
            <p:cNvSpPr txBox="1">
              <a:spLocks noChangeArrowheads="1"/>
            </p:cNvSpPr>
            <p:nvPr/>
          </p:nvSpPr>
          <p:spPr bwMode="auto">
            <a:xfrm>
              <a:off x="5078462" y="4884477"/>
              <a:ext cx="736099" cy="276999"/>
            </a:xfrm>
            <a:prstGeom prst="rect">
              <a:avLst/>
            </a:prstGeom>
            <a:noFill/>
            <a:ln w="12700">
              <a:noFill/>
              <a:miter lim="800000"/>
              <a:headEnd/>
              <a:tailEnd/>
            </a:ln>
            <a:effectLst/>
          </p:spPr>
          <p:txBody>
            <a:bodyPr wrap="none">
              <a:spAutoFit/>
            </a:bodyPr>
            <a:lstStyle/>
            <a:p>
              <a:r>
                <a:rPr lang="de-DE" sz="1200" dirty="0">
                  <a:solidFill>
                    <a:schemeClr val="bg2"/>
                  </a:solidFill>
                </a:rPr>
                <a:t>Ein</a:t>
              </a:r>
              <a:r>
                <a:rPr lang="de-DE" sz="1200" dirty="0">
                  <a:solidFill>
                    <a:schemeClr val="tx2">
                      <a:lumMod val="75000"/>
                    </a:schemeClr>
                  </a:solidFill>
                </a:rPr>
                <a:t>satz</a:t>
              </a:r>
            </a:p>
          </p:txBody>
        </p:sp>
        <p:sp>
          <p:nvSpPr>
            <p:cNvPr id="61" name="Text Box 4"/>
            <p:cNvSpPr txBox="1">
              <a:spLocks noChangeArrowheads="1"/>
            </p:cNvSpPr>
            <p:nvPr/>
          </p:nvSpPr>
          <p:spPr bwMode="auto">
            <a:xfrm>
              <a:off x="1553902" y="4868210"/>
              <a:ext cx="1075872" cy="276999"/>
            </a:xfrm>
            <a:prstGeom prst="rect">
              <a:avLst/>
            </a:prstGeom>
            <a:noFill/>
            <a:ln w="12700">
              <a:noFill/>
              <a:miter lim="800000"/>
              <a:headEnd/>
              <a:tailEnd/>
            </a:ln>
            <a:effectLst/>
          </p:spPr>
          <p:txBody>
            <a:bodyPr wrap="none">
              <a:spAutoFit/>
            </a:bodyPr>
            <a:lstStyle/>
            <a:p>
              <a:r>
                <a:rPr lang="de-DE" sz="1200" dirty="0" smtClean="0">
                  <a:solidFill>
                    <a:srgbClr val="FF0000"/>
                  </a:solidFill>
                </a:rPr>
                <a:t>Ausrückzeit</a:t>
              </a:r>
              <a:endParaRPr lang="de-DE" dirty="0">
                <a:solidFill>
                  <a:srgbClr val="FF0000"/>
                </a:solidFill>
              </a:endParaRPr>
            </a:p>
          </p:txBody>
        </p:sp>
      </p:grpSp>
      <p:cxnSp>
        <p:nvCxnSpPr>
          <p:cNvPr id="63" name="Gerade Verbindung mit Pfeil 62"/>
          <p:cNvCxnSpPr/>
          <p:nvPr/>
        </p:nvCxnSpPr>
        <p:spPr bwMode="auto">
          <a:xfrm>
            <a:off x="5429256" y="4169820"/>
            <a:ext cx="3500462" cy="1588"/>
          </a:xfrm>
          <a:prstGeom prst="straightConnector1">
            <a:avLst/>
          </a:prstGeom>
          <a:solidFill>
            <a:schemeClr val="accent1"/>
          </a:solidFill>
          <a:ln w="12700" cap="flat" cmpd="sng" algn="ctr">
            <a:solidFill>
              <a:srgbClr val="FFFF00"/>
            </a:solidFill>
            <a:prstDash val="solid"/>
            <a:round/>
            <a:headEnd type="none" w="sm" len="sm"/>
            <a:tailEnd type="arrow"/>
          </a:ln>
          <a:effectLst>
            <a:outerShdw blurRad="50800" dist="38100" dir="18900000" algn="bl" rotWithShape="0">
              <a:prstClr val="black">
                <a:alpha val="40000"/>
              </a:prstClr>
            </a:outerShdw>
          </a:effectLst>
        </p:spPr>
      </p:cxn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929454" y="2569526"/>
            <a:ext cx="642942" cy="1457418"/>
          </a:xfrm>
          <a:prstGeom prst="rect">
            <a:avLst/>
          </a:prstGeom>
          <a:noFill/>
          <a:ln w="9525">
            <a:noFill/>
            <a:miter lim="800000"/>
            <a:headEnd/>
            <a:tailEnd/>
          </a:ln>
          <a:effectLst/>
        </p:spPr>
      </p:pic>
      <p:pic>
        <p:nvPicPr>
          <p:cNvPr id="6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01630" y="2570888"/>
            <a:ext cx="642942" cy="1457418"/>
          </a:xfrm>
          <a:prstGeom prst="rect">
            <a:avLst/>
          </a:prstGeom>
          <a:noFill/>
          <a:ln w="9525">
            <a:noFill/>
            <a:miter lim="800000"/>
            <a:headEnd/>
            <a:tailEnd/>
          </a:ln>
          <a:effectLst/>
        </p:spPr>
      </p:pic>
      <p:grpSp>
        <p:nvGrpSpPr>
          <p:cNvPr id="71" name="Gruppieren 70"/>
          <p:cNvGrpSpPr/>
          <p:nvPr/>
        </p:nvGrpSpPr>
        <p:grpSpPr>
          <a:xfrm>
            <a:off x="2571736" y="2598184"/>
            <a:ext cx="1285884" cy="1285884"/>
            <a:chOff x="2571736" y="2857496"/>
            <a:chExt cx="1285884" cy="1285884"/>
          </a:xfrm>
        </p:grpSpPr>
        <p:cxnSp>
          <p:nvCxnSpPr>
            <p:cNvPr id="66" name="Gerade Verbindung 65"/>
            <p:cNvCxnSpPr/>
            <p:nvPr/>
          </p:nvCxnSpPr>
          <p:spPr bwMode="auto">
            <a:xfrm rot="5400000" flipH="1" flipV="1">
              <a:off x="2643174" y="2928934"/>
              <a:ext cx="1285884" cy="1143008"/>
            </a:xfrm>
            <a:prstGeom prst="line">
              <a:avLst/>
            </a:prstGeom>
            <a:solidFill>
              <a:schemeClr val="accent1"/>
            </a:solidFill>
            <a:ln w="57150" cap="flat" cmpd="sng" algn="ctr">
              <a:solidFill>
                <a:schemeClr val="bg2"/>
              </a:solidFill>
              <a:prstDash val="solid"/>
              <a:round/>
              <a:headEnd type="none" w="sm" len="sm"/>
              <a:tailEnd type="none" w="sm" len="sm"/>
            </a:ln>
            <a:effectLst/>
          </p:spPr>
        </p:cxnSp>
        <p:cxnSp>
          <p:nvCxnSpPr>
            <p:cNvPr id="70" name="Gerade Verbindung 69"/>
            <p:cNvCxnSpPr/>
            <p:nvPr/>
          </p:nvCxnSpPr>
          <p:spPr bwMode="auto">
            <a:xfrm>
              <a:off x="2571736" y="2928934"/>
              <a:ext cx="1285884" cy="1214446"/>
            </a:xfrm>
            <a:prstGeom prst="line">
              <a:avLst/>
            </a:prstGeom>
            <a:solidFill>
              <a:schemeClr val="accent1"/>
            </a:solidFill>
            <a:ln w="57150" cap="flat" cmpd="sng" algn="ctr">
              <a:solidFill>
                <a:schemeClr val="bg2"/>
              </a:solidFill>
              <a:prstDash val="solid"/>
              <a:round/>
              <a:headEnd type="none" w="sm" len="sm"/>
              <a:tailEnd type="none" w="sm" len="sm"/>
            </a:ln>
            <a:effectLst/>
          </p:spPr>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20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2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2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0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713" y="95250"/>
            <a:ext cx="7832749" cy="379413"/>
          </a:xfrm>
        </p:spPr>
        <p:txBody>
          <a:bodyPr/>
          <a:lstStyle/>
          <a:p>
            <a:r>
              <a:rPr lang="de-DE" sz="1800" dirty="0" smtClean="0"/>
              <a:t>Zielsetzung und Grenzen</a:t>
            </a:r>
            <a:endParaRPr lang="de-DE" sz="1800" dirty="0"/>
          </a:p>
        </p:txBody>
      </p:sp>
      <p:sp>
        <p:nvSpPr>
          <p:cNvPr id="6" name="Rechteck 5"/>
          <p:cNvSpPr/>
          <p:nvPr/>
        </p:nvSpPr>
        <p:spPr bwMode="auto">
          <a:xfrm>
            <a:off x="1672070" y="4929198"/>
            <a:ext cx="2143140" cy="929826"/>
          </a:xfrm>
          <a:prstGeom prst="rect">
            <a:avLst/>
          </a:prstGeom>
          <a:solidFill>
            <a:srgbClr val="92D050"/>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400" dirty="0" smtClean="0">
                <a:solidFill>
                  <a:schemeClr val="bg1"/>
                </a:solidFill>
                <a:latin typeface="Arial" charset="0"/>
              </a:rPr>
              <a:t>Einsatzsachbearbeitung</a:t>
            </a:r>
            <a:r>
              <a:rPr kumimoji="0" lang="de-DE" sz="1400" b="0" i="0" u="none" strike="noStrike" cap="none" normalizeH="0" baseline="0" dirty="0" smtClean="0">
                <a:ln>
                  <a:noFill/>
                </a:ln>
                <a:solidFill>
                  <a:schemeClr val="bg1"/>
                </a:solidFill>
                <a:effectLst/>
                <a:latin typeface="Arial" charset="0"/>
              </a:rPr>
              <a:t> in der Feuerwehreinsatz- und Rettungsleitstelle</a:t>
            </a:r>
          </a:p>
        </p:txBody>
      </p:sp>
      <p:sp>
        <p:nvSpPr>
          <p:cNvPr id="10" name="Textfeld 9"/>
          <p:cNvSpPr txBox="1"/>
          <p:nvPr/>
        </p:nvSpPr>
        <p:spPr>
          <a:xfrm>
            <a:off x="214282" y="1176550"/>
            <a:ext cx="8929718" cy="2862322"/>
          </a:xfrm>
          <a:prstGeom prst="rect">
            <a:avLst/>
          </a:prstGeom>
          <a:noFill/>
        </p:spPr>
        <p:txBody>
          <a:bodyPr wrap="square" rtlCol="0">
            <a:spAutoFit/>
          </a:bodyPr>
          <a:lstStyle/>
          <a:p>
            <a:pPr marL="531813" indent="-354013">
              <a:spcBef>
                <a:spcPts val="600"/>
              </a:spcBef>
              <a:buFont typeface="Arial" pitchFamily="34" charset="0"/>
              <a:buChar char="•"/>
            </a:pPr>
            <a:r>
              <a:rPr lang="de-DE" sz="1600" dirty="0" smtClean="0">
                <a:solidFill>
                  <a:schemeClr val="tx2">
                    <a:lumMod val="75000"/>
                  </a:schemeClr>
                </a:solidFill>
              </a:rPr>
              <a:t>Für die Maßnahmen zur Einsatzführung ist die abgeschlossene Ausbildung zum </a:t>
            </a:r>
            <a:r>
              <a:rPr lang="de-DE" sz="1600" dirty="0" err="1" smtClean="0">
                <a:solidFill>
                  <a:schemeClr val="tx2">
                    <a:lumMod val="75000"/>
                  </a:schemeClr>
                </a:solidFill>
              </a:rPr>
              <a:t>Truppführer</a:t>
            </a:r>
            <a:r>
              <a:rPr lang="de-DE" sz="1600" dirty="0" smtClean="0">
                <a:solidFill>
                  <a:schemeClr val="tx2">
                    <a:lumMod val="75000"/>
                  </a:schemeClr>
                </a:solidFill>
              </a:rPr>
              <a:t> erforderlich</a:t>
            </a:r>
          </a:p>
          <a:p>
            <a:pPr marL="531813" indent="-354013">
              <a:spcBef>
                <a:spcPts val="600"/>
              </a:spcBef>
              <a:buFont typeface="Arial" pitchFamily="34" charset="0"/>
              <a:buChar char="•"/>
            </a:pPr>
            <a:r>
              <a:rPr lang="de-DE" sz="1600" dirty="0" smtClean="0">
                <a:solidFill>
                  <a:schemeClr val="tx2">
                    <a:lumMod val="75000"/>
                  </a:schemeClr>
                </a:solidFill>
              </a:rPr>
              <a:t>Wünschenswert ist eine zweijährige Tätigkeit als </a:t>
            </a:r>
            <a:r>
              <a:rPr lang="de-DE" sz="1600" dirty="0" err="1" smtClean="0">
                <a:solidFill>
                  <a:schemeClr val="tx2">
                    <a:lumMod val="75000"/>
                  </a:schemeClr>
                </a:solidFill>
              </a:rPr>
              <a:t>Truppführer</a:t>
            </a:r>
            <a:r>
              <a:rPr lang="de-DE" sz="1600" dirty="0" smtClean="0">
                <a:solidFill>
                  <a:schemeClr val="tx2">
                    <a:lumMod val="75000"/>
                  </a:schemeClr>
                </a:solidFill>
              </a:rPr>
              <a:t> </a:t>
            </a:r>
          </a:p>
          <a:p>
            <a:pPr marL="531813" indent="-354013">
              <a:spcBef>
                <a:spcPts val="600"/>
              </a:spcBef>
              <a:buFont typeface="Arial" pitchFamily="34" charset="0"/>
              <a:buChar char="•"/>
            </a:pPr>
            <a:r>
              <a:rPr lang="de-DE" sz="1600" dirty="0" smtClean="0">
                <a:solidFill>
                  <a:schemeClr val="tx2">
                    <a:lumMod val="75000"/>
                  </a:schemeClr>
                </a:solidFill>
              </a:rPr>
              <a:t>Der Leitfaden zur Einsatzführung in Ausnahmefällen unterstützt Einsatzkräfte ohne Führungsausbildung bei den erforderlichen Maßnahmen bis zum Eintreffen einer Führungskraft an der Einsatzstelle</a:t>
            </a:r>
          </a:p>
          <a:p>
            <a:pPr marL="531813" indent="-354013">
              <a:spcBef>
                <a:spcPts val="600"/>
              </a:spcBef>
              <a:buFont typeface="Arial" pitchFamily="34" charset="0"/>
              <a:buChar char="•"/>
            </a:pPr>
            <a:r>
              <a:rPr lang="de-DE" sz="1600" dirty="0" smtClean="0">
                <a:solidFill>
                  <a:schemeClr val="tx2">
                    <a:lumMod val="75000"/>
                  </a:schemeClr>
                </a:solidFill>
              </a:rPr>
              <a:t>Führungskräfte verfügen über dieses Wissen, eine Einsatzkraft aufgrund der fehlenden Führungsausbildung nicht</a:t>
            </a:r>
          </a:p>
          <a:p>
            <a:pPr marL="531813" indent="-354013">
              <a:spcBef>
                <a:spcPts val="600"/>
              </a:spcBef>
              <a:buFont typeface="Arial" pitchFamily="34" charset="0"/>
              <a:buChar char="•"/>
            </a:pPr>
            <a:r>
              <a:rPr lang="de-DE" sz="1600" dirty="0" smtClean="0">
                <a:solidFill>
                  <a:schemeClr val="tx2">
                    <a:lumMod val="75000"/>
                  </a:schemeClr>
                </a:solidFill>
              </a:rPr>
              <a:t>Bei allen Einsatzmaßnahmen hat die Eigensicherung der Mannschaft Vorrang und ist unverzichtbarer Bestandteil aller Entscheidungen</a:t>
            </a:r>
          </a:p>
        </p:txBody>
      </p:sp>
      <p:grpSp>
        <p:nvGrpSpPr>
          <p:cNvPr id="16" name="Gruppieren 15"/>
          <p:cNvGrpSpPr/>
          <p:nvPr/>
        </p:nvGrpSpPr>
        <p:grpSpPr>
          <a:xfrm>
            <a:off x="157358" y="5944976"/>
            <a:ext cx="8767933" cy="656216"/>
            <a:chOff x="157358" y="5944976"/>
            <a:chExt cx="8767933" cy="656216"/>
          </a:xfrm>
        </p:grpSpPr>
        <p:sp>
          <p:nvSpPr>
            <p:cNvPr id="4" name="Rechteck 3"/>
            <p:cNvSpPr/>
            <p:nvPr/>
          </p:nvSpPr>
          <p:spPr bwMode="auto">
            <a:xfrm>
              <a:off x="567045" y="5944976"/>
              <a:ext cx="8358246" cy="285752"/>
            </a:xfrm>
            <a:prstGeom prst="rect">
              <a:avLst/>
            </a:prstGeom>
            <a:gradFill>
              <a:gsLst>
                <a:gs pos="62000">
                  <a:schemeClr val="bg2"/>
                </a:gs>
                <a:gs pos="20000">
                  <a:srgbClr val="000040"/>
                </a:gs>
                <a:gs pos="50000">
                  <a:srgbClr val="400040"/>
                </a:gs>
                <a:gs pos="75000">
                  <a:srgbClr val="8F0040"/>
                </a:gs>
                <a:gs pos="89999">
                  <a:srgbClr val="F27300"/>
                </a:gs>
                <a:gs pos="100000">
                  <a:srgbClr val="FFBF00"/>
                </a:gs>
              </a:gsLst>
              <a:lin ang="10800000" scaled="0"/>
            </a:gra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buClrTx/>
                <a:buSzTx/>
                <a:buFontTx/>
                <a:buNone/>
                <a:tabLst/>
              </a:pPr>
              <a:r>
                <a:rPr kumimoji="0" lang="de-DE" sz="1200" b="0" i="0" u="none" strike="noStrike" cap="none" normalizeH="0" baseline="0" dirty="0" smtClean="0">
                  <a:ln>
                    <a:noFill/>
                  </a:ln>
                  <a:solidFill>
                    <a:schemeClr val="bg1"/>
                  </a:solidFill>
                  <a:effectLst/>
                  <a:latin typeface="Arial" charset="0"/>
                </a:rPr>
                <a:t>Zeitverlauf</a:t>
              </a:r>
              <a:r>
                <a:rPr kumimoji="0" lang="de-DE" sz="1200" b="0" i="0" u="none" strike="noStrike" cap="none" normalizeH="0" dirty="0" smtClean="0">
                  <a:ln>
                    <a:noFill/>
                  </a:ln>
                  <a:solidFill>
                    <a:schemeClr val="bg1"/>
                  </a:solidFill>
                  <a:effectLst/>
                  <a:latin typeface="Arial" charset="0"/>
                </a:rPr>
                <a:t> für den kritischen Wohnungsbrand vom Ausbruch bis zum Eintreffen der Einsatzkräfte</a:t>
              </a:r>
              <a:endParaRPr kumimoji="0" lang="de-DE" sz="1200" b="0" i="0" u="none" strike="noStrike" cap="none" normalizeH="0" baseline="0" dirty="0" smtClean="0">
                <a:ln>
                  <a:noFill/>
                </a:ln>
                <a:solidFill>
                  <a:schemeClr val="bg1"/>
                </a:solidFill>
                <a:effectLst/>
                <a:latin typeface="Arial" charset="0"/>
              </a:endParaRPr>
            </a:p>
          </p:txBody>
        </p:sp>
        <p:sp>
          <p:nvSpPr>
            <p:cNvPr id="5" name="Textfeld 4"/>
            <p:cNvSpPr txBox="1"/>
            <p:nvPr/>
          </p:nvSpPr>
          <p:spPr>
            <a:xfrm>
              <a:off x="157358" y="6229596"/>
              <a:ext cx="817853" cy="369332"/>
            </a:xfrm>
            <a:prstGeom prst="rect">
              <a:avLst/>
            </a:prstGeom>
            <a:noFill/>
            <a:ln>
              <a:noFill/>
            </a:ln>
          </p:spPr>
          <p:txBody>
            <a:bodyPr wrap="none" rtlCol="0">
              <a:spAutoFit/>
            </a:bodyPr>
            <a:lstStyle/>
            <a:p>
              <a:r>
                <a:rPr lang="de-DE" dirty="0" smtClean="0">
                  <a:solidFill>
                    <a:schemeClr val="tx2">
                      <a:lumMod val="75000"/>
                    </a:schemeClr>
                  </a:solidFill>
                </a:rPr>
                <a:t>0 Min</a:t>
              </a:r>
              <a:endParaRPr lang="de-DE" dirty="0">
                <a:solidFill>
                  <a:schemeClr val="tx2">
                    <a:lumMod val="75000"/>
                  </a:schemeClr>
                </a:solidFill>
              </a:endParaRPr>
            </a:p>
          </p:txBody>
        </p:sp>
        <p:sp>
          <p:nvSpPr>
            <p:cNvPr id="7" name="Textfeld 6"/>
            <p:cNvSpPr txBox="1"/>
            <p:nvPr/>
          </p:nvSpPr>
          <p:spPr>
            <a:xfrm>
              <a:off x="3413346" y="6231860"/>
              <a:ext cx="817853" cy="369332"/>
            </a:xfrm>
            <a:prstGeom prst="rect">
              <a:avLst/>
            </a:prstGeom>
            <a:noFill/>
            <a:ln>
              <a:noFill/>
            </a:ln>
          </p:spPr>
          <p:txBody>
            <a:bodyPr wrap="none" rtlCol="0">
              <a:spAutoFit/>
            </a:bodyPr>
            <a:lstStyle/>
            <a:p>
              <a:r>
                <a:rPr lang="de-DE" dirty="0" smtClean="0">
                  <a:solidFill>
                    <a:schemeClr val="tx2">
                      <a:lumMod val="75000"/>
                    </a:schemeClr>
                  </a:solidFill>
                </a:rPr>
                <a:t>4 Min</a:t>
              </a:r>
              <a:endParaRPr lang="de-DE" dirty="0">
                <a:solidFill>
                  <a:schemeClr val="tx2">
                    <a:lumMod val="75000"/>
                  </a:schemeClr>
                </a:solidFill>
              </a:endParaRPr>
            </a:p>
          </p:txBody>
        </p:sp>
        <p:sp>
          <p:nvSpPr>
            <p:cNvPr id="8" name="Textfeld 7"/>
            <p:cNvSpPr txBox="1"/>
            <p:nvPr/>
          </p:nvSpPr>
          <p:spPr>
            <a:xfrm>
              <a:off x="6532118" y="6229596"/>
              <a:ext cx="965329" cy="369332"/>
            </a:xfrm>
            <a:prstGeom prst="rect">
              <a:avLst/>
            </a:prstGeom>
            <a:noFill/>
            <a:ln>
              <a:noFill/>
            </a:ln>
          </p:spPr>
          <p:txBody>
            <a:bodyPr wrap="none" rtlCol="0">
              <a:spAutoFit/>
            </a:bodyPr>
            <a:lstStyle/>
            <a:p>
              <a:r>
                <a:rPr lang="de-DE" dirty="0" smtClean="0">
                  <a:solidFill>
                    <a:schemeClr val="tx2">
                      <a:lumMod val="75000"/>
                    </a:schemeClr>
                  </a:solidFill>
                </a:rPr>
                <a:t>12 Min</a:t>
              </a:r>
              <a:endParaRPr lang="de-DE" dirty="0">
                <a:solidFill>
                  <a:schemeClr val="tx2">
                    <a:lumMod val="75000"/>
                  </a:schemeClr>
                </a:solidFill>
              </a:endParaRPr>
            </a:p>
          </p:txBody>
        </p:sp>
        <p:sp>
          <p:nvSpPr>
            <p:cNvPr id="11" name="Textfeld 10"/>
            <p:cNvSpPr txBox="1"/>
            <p:nvPr/>
          </p:nvSpPr>
          <p:spPr>
            <a:xfrm>
              <a:off x="1284720" y="6229596"/>
              <a:ext cx="817853" cy="369332"/>
            </a:xfrm>
            <a:prstGeom prst="rect">
              <a:avLst/>
            </a:prstGeom>
            <a:noFill/>
            <a:ln>
              <a:noFill/>
            </a:ln>
          </p:spPr>
          <p:txBody>
            <a:bodyPr wrap="none" rtlCol="0">
              <a:spAutoFit/>
            </a:bodyPr>
            <a:lstStyle/>
            <a:p>
              <a:r>
                <a:rPr lang="de-DE" dirty="0" smtClean="0">
                  <a:solidFill>
                    <a:schemeClr val="tx2">
                      <a:lumMod val="75000"/>
                    </a:schemeClr>
                  </a:solidFill>
                </a:rPr>
                <a:t>2 Min</a:t>
              </a:r>
              <a:endParaRPr lang="de-DE" dirty="0">
                <a:solidFill>
                  <a:schemeClr val="tx2">
                    <a:lumMod val="75000"/>
                  </a:schemeClr>
                </a:solidFill>
              </a:endParaRPr>
            </a:p>
          </p:txBody>
        </p:sp>
        <p:sp>
          <p:nvSpPr>
            <p:cNvPr id="12" name="Textfeld 11"/>
            <p:cNvSpPr txBox="1"/>
            <p:nvPr/>
          </p:nvSpPr>
          <p:spPr>
            <a:xfrm>
              <a:off x="4932586" y="6230728"/>
              <a:ext cx="817853" cy="369332"/>
            </a:xfrm>
            <a:prstGeom prst="rect">
              <a:avLst/>
            </a:prstGeom>
            <a:noFill/>
            <a:ln>
              <a:noFill/>
            </a:ln>
          </p:spPr>
          <p:txBody>
            <a:bodyPr wrap="none" rtlCol="0">
              <a:spAutoFit/>
            </a:bodyPr>
            <a:lstStyle/>
            <a:p>
              <a:r>
                <a:rPr lang="de-DE" dirty="0">
                  <a:solidFill>
                    <a:schemeClr val="tx2">
                      <a:lumMod val="75000"/>
                    </a:schemeClr>
                  </a:solidFill>
                </a:rPr>
                <a:t>8</a:t>
              </a:r>
              <a:r>
                <a:rPr lang="de-DE" dirty="0" smtClean="0">
                  <a:solidFill>
                    <a:schemeClr val="tx2">
                      <a:lumMod val="75000"/>
                    </a:schemeClr>
                  </a:solidFill>
                </a:rPr>
                <a:t> Min</a:t>
              </a:r>
              <a:endParaRPr lang="de-DE" dirty="0">
                <a:solidFill>
                  <a:schemeClr val="tx2">
                    <a:lumMod val="75000"/>
                  </a:schemeClr>
                </a:solidFill>
              </a:endParaRPr>
            </a:p>
          </p:txBody>
        </p:sp>
      </p:grpSp>
      <p:sp>
        <p:nvSpPr>
          <p:cNvPr id="13" name="Rechteck 12"/>
          <p:cNvSpPr/>
          <p:nvPr/>
        </p:nvSpPr>
        <p:spPr bwMode="auto">
          <a:xfrm>
            <a:off x="3843972" y="4941888"/>
            <a:ext cx="3143272" cy="916224"/>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buClrTx/>
              <a:buSzTx/>
              <a:buFontTx/>
              <a:buNone/>
              <a:tabLst/>
            </a:pPr>
            <a:r>
              <a:rPr lang="de-DE" sz="1400" dirty="0" smtClean="0">
                <a:solidFill>
                  <a:schemeClr val="bg1"/>
                </a:solidFill>
                <a:latin typeface="Arial" charset="0"/>
              </a:rPr>
              <a:t>Maßnahmen zur Einsatzführung in Ausnahmefällen n</a:t>
            </a:r>
            <a:r>
              <a:rPr kumimoji="0" lang="de-DE" sz="1400" b="0" i="0" u="none" strike="noStrike" cap="none" normalizeH="0" baseline="0" dirty="0" smtClean="0">
                <a:ln>
                  <a:noFill/>
                </a:ln>
                <a:solidFill>
                  <a:schemeClr val="bg1"/>
                </a:solidFill>
                <a:effectLst/>
                <a:latin typeface="Arial" charset="0"/>
              </a:rPr>
              <a:t>ur</a:t>
            </a:r>
            <a:r>
              <a:rPr kumimoji="0" lang="de-DE" sz="1400" b="0" i="0" u="none" strike="noStrike" cap="none" normalizeH="0" dirty="0" smtClean="0">
                <a:ln>
                  <a:noFill/>
                </a:ln>
                <a:solidFill>
                  <a:schemeClr val="bg1"/>
                </a:solidFill>
                <a:effectLst/>
                <a:latin typeface="Arial" charset="0"/>
              </a:rPr>
              <a:t> </a:t>
            </a:r>
            <a:r>
              <a:rPr kumimoji="0" lang="de-DE" sz="1400" b="0" i="0" u="none" strike="noStrike" cap="none" normalizeH="0" baseline="0" dirty="0" smtClean="0">
                <a:ln>
                  <a:noFill/>
                </a:ln>
                <a:solidFill>
                  <a:schemeClr val="bg1"/>
                </a:solidFill>
                <a:effectLst/>
                <a:latin typeface="Arial" charset="0"/>
              </a:rPr>
              <a:t>für den Fall, dass keine</a:t>
            </a:r>
            <a:r>
              <a:rPr kumimoji="0" lang="de-DE" sz="1400" b="0" i="0" u="none" strike="noStrike" cap="none" normalizeH="0" dirty="0" smtClean="0">
                <a:ln>
                  <a:noFill/>
                </a:ln>
                <a:solidFill>
                  <a:schemeClr val="bg1"/>
                </a:solidFill>
                <a:effectLst/>
                <a:latin typeface="Arial" charset="0"/>
              </a:rPr>
              <a:t> ausgebildete Führungskraft verfügbar ist</a:t>
            </a:r>
            <a:endParaRPr kumimoji="0" lang="de-DE" sz="1400" b="0" i="0" u="none" strike="noStrike" cap="none" normalizeH="0" baseline="0" dirty="0" smtClean="0">
              <a:ln>
                <a:noFill/>
              </a:ln>
              <a:solidFill>
                <a:schemeClr val="bg1"/>
              </a:solidFill>
              <a:effectLst/>
              <a:latin typeface="Arial" charset="0"/>
            </a:endParaRPr>
          </a:p>
        </p:txBody>
      </p:sp>
      <p:sp>
        <p:nvSpPr>
          <p:cNvPr id="14" name="Rechteck 13"/>
          <p:cNvSpPr/>
          <p:nvPr/>
        </p:nvSpPr>
        <p:spPr bwMode="auto">
          <a:xfrm>
            <a:off x="1643042" y="4357694"/>
            <a:ext cx="5357850" cy="357190"/>
          </a:xfrm>
          <a:prstGeom prst="rect">
            <a:avLst/>
          </a:prstGeom>
          <a:gradFill flip="none" rotWithShape="1">
            <a:gsLst>
              <a:gs pos="45000">
                <a:schemeClr val="bg2">
                  <a:alpha val="43000"/>
                </a:schemeClr>
              </a:gs>
              <a:gs pos="50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50000"/>
              </a:lnSpc>
              <a:spcBef>
                <a:spcPct val="20000"/>
              </a:spcBef>
              <a:spcAft>
                <a:spcPct val="20000"/>
              </a:spcAft>
              <a:buClrTx/>
              <a:buSzTx/>
              <a:buFontTx/>
              <a:buNone/>
              <a:tabLst/>
            </a:pPr>
            <a:r>
              <a:rPr kumimoji="0" lang="de-DE" b="0" i="0" u="none" strike="noStrike" cap="none" normalizeH="0" baseline="0" dirty="0" smtClean="0">
                <a:ln>
                  <a:noFill/>
                </a:ln>
                <a:solidFill>
                  <a:schemeClr val="tx1"/>
                </a:solidFill>
                <a:effectLst/>
                <a:latin typeface="Arial" charset="0"/>
              </a:rPr>
              <a:t>Hilfsfrist 10 Minuten</a:t>
            </a:r>
          </a:p>
        </p:txBody>
      </p:sp>
      <p:sp>
        <p:nvSpPr>
          <p:cNvPr id="15" name="Rechteck 14"/>
          <p:cNvSpPr/>
          <p:nvPr/>
        </p:nvSpPr>
        <p:spPr bwMode="auto">
          <a:xfrm>
            <a:off x="7024704" y="4938723"/>
            <a:ext cx="1905013" cy="916004"/>
          </a:xfrm>
          <a:prstGeom prst="rect">
            <a:avLst/>
          </a:prstGeom>
          <a:gradFill flip="none" rotWithShape="1">
            <a:gsLst>
              <a:gs pos="45000">
                <a:schemeClr val="bg2">
                  <a:alpha val="43000"/>
                </a:schemeClr>
              </a:gs>
              <a:gs pos="50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sm" len="sm"/>
            <a:tailEnd type="triangle" w="sm" len="sm"/>
          </a:ln>
          <a:effectLst/>
        </p:spPr>
        <p:txBody>
          <a:bodyPr vert="horz" wrap="square" lIns="91440" tIns="45720" rIns="91440" bIns="45720" numCol="1" rtlCol="0" anchor="ctr" anchorCtr="1" compatLnSpc="1">
            <a:prstTxWarp prst="textNoShape">
              <a:avLst/>
            </a:prstTxWarp>
          </a:bodyPr>
          <a:lstStyle/>
          <a:p>
            <a:pPr algn="ctr" eaLnBrk="0" fontAlgn="base" hangingPunct="0"/>
            <a:r>
              <a:rPr lang="de-DE" sz="1400" dirty="0" smtClean="0">
                <a:latin typeface="Arial" charset="0"/>
              </a:rPr>
              <a:t>Leitung und Führung durch eine ausgebildete Führungskraft</a:t>
            </a:r>
          </a:p>
        </p:txBody>
      </p:sp>
      <p:sp>
        <p:nvSpPr>
          <p:cNvPr id="17" name="Rechteck 1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3: </a:t>
            </a:r>
            <a:r>
              <a:rPr lang="de-DE" sz="1600" b="1" dirty="0" smtClean="0">
                <a:solidFill>
                  <a:schemeClr val="bg1"/>
                </a:solidFill>
                <a:latin typeface="Arial" charset="0"/>
              </a:rPr>
              <a:t>Erstmaßnahmen zur Einsatzführung in Ausnahmefällen</a:t>
            </a:r>
            <a:endParaRPr kumimoji="0" lang="de-DE" sz="16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p"/>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275126" y="952585"/>
            <a:ext cx="4572032" cy="584775"/>
          </a:xfrm>
          <a:prstGeom prst="rect">
            <a:avLst/>
          </a:prstGeom>
          <a:noFill/>
        </p:spPr>
        <p:txBody>
          <a:bodyPr wrap="square" rtlCol="0">
            <a:spAutoFit/>
          </a:bodyPr>
          <a:lstStyle/>
          <a:p>
            <a:pPr algn="ctr"/>
            <a:r>
              <a:rPr lang="de-DE" sz="1600" dirty="0" smtClean="0">
                <a:solidFill>
                  <a:schemeClr val="tx2">
                    <a:lumMod val="75000"/>
                  </a:schemeClr>
                </a:solidFill>
              </a:rPr>
              <a:t>Die Leistungsfähigkeit der Feuerwehr ergibt sich aus  </a:t>
            </a:r>
            <a:endParaRPr lang="de-DE" sz="1600" dirty="0">
              <a:solidFill>
                <a:schemeClr val="tx2">
                  <a:lumMod val="75000"/>
                </a:schemeClr>
              </a:solidFill>
            </a:endParaRPr>
          </a:p>
        </p:txBody>
      </p:sp>
      <p:grpSp>
        <p:nvGrpSpPr>
          <p:cNvPr id="30" name="Gruppieren 29"/>
          <p:cNvGrpSpPr/>
          <p:nvPr/>
        </p:nvGrpSpPr>
        <p:grpSpPr>
          <a:xfrm>
            <a:off x="668285" y="1537359"/>
            <a:ext cx="3901484" cy="1270859"/>
            <a:chOff x="659659" y="1510756"/>
            <a:chExt cx="3901484" cy="1270859"/>
          </a:xfrm>
        </p:grpSpPr>
        <p:sp>
          <p:nvSpPr>
            <p:cNvPr id="4" name="Textfeld 3"/>
            <p:cNvSpPr txBox="1"/>
            <p:nvPr/>
          </p:nvSpPr>
          <p:spPr>
            <a:xfrm>
              <a:off x="659659" y="2196840"/>
              <a:ext cx="2340705" cy="584775"/>
            </a:xfrm>
            <a:prstGeom prst="rect">
              <a:avLst/>
            </a:prstGeom>
            <a:noFill/>
          </p:spPr>
          <p:txBody>
            <a:bodyPr wrap="square" rtlCol="0">
              <a:spAutoFit/>
            </a:bodyPr>
            <a:lstStyle/>
            <a:p>
              <a:r>
                <a:rPr lang="de-DE" sz="1600" dirty="0" smtClean="0">
                  <a:solidFill>
                    <a:schemeClr val="tx2">
                      <a:lumMod val="75000"/>
                    </a:schemeClr>
                  </a:solidFill>
                </a:rPr>
                <a:t>den Einsatzmitteln</a:t>
              </a:r>
            </a:p>
            <a:p>
              <a:endParaRPr lang="de-DE" sz="1600" dirty="0">
                <a:solidFill>
                  <a:schemeClr val="tx2">
                    <a:lumMod val="75000"/>
                  </a:schemeClr>
                </a:solidFill>
              </a:endParaRPr>
            </a:p>
          </p:txBody>
        </p:sp>
        <p:cxnSp>
          <p:nvCxnSpPr>
            <p:cNvPr id="14" name="Gewinkelte Verbindung 13"/>
            <p:cNvCxnSpPr>
              <a:stCxn id="3" idx="2"/>
              <a:endCxn id="4" idx="0"/>
            </p:cNvCxnSpPr>
            <p:nvPr/>
          </p:nvCxnSpPr>
          <p:spPr bwMode="auto">
            <a:xfrm rot="5400000">
              <a:off x="2852536" y="488233"/>
              <a:ext cx="686083" cy="2731130"/>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32" name="Gruppieren 31"/>
          <p:cNvGrpSpPr/>
          <p:nvPr/>
        </p:nvGrpSpPr>
        <p:grpSpPr>
          <a:xfrm>
            <a:off x="3573294" y="1537360"/>
            <a:ext cx="1980029" cy="1278809"/>
            <a:chOff x="3573294" y="1447149"/>
            <a:chExt cx="1980029" cy="1278809"/>
          </a:xfrm>
        </p:grpSpPr>
        <p:sp>
          <p:nvSpPr>
            <p:cNvPr id="5" name="Textfeld 4"/>
            <p:cNvSpPr txBox="1"/>
            <p:nvPr/>
          </p:nvSpPr>
          <p:spPr>
            <a:xfrm>
              <a:off x="3573294" y="2141183"/>
              <a:ext cx="1980029" cy="584775"/>
            </a:xfrm>
            <a:prstGeom prst="rect">
              <a:avLst/>
            </a:prstGeom>
            <a:noFill/>
          </p:spPr>
          <p:txBody>
            <a:bodyPr wrap="square" rtlCol="0">
              <a:spAutoFit/>
            </a:bodyPr>
            <a:lstStyle/>
            <a:p>
              <a:pPr algn="ctr"/>
              <a:r>
                <a:rPr lang="de-DE" sz="1600" dirty="0" smtClean="0">
                  <a:solidFill>
                    <a:schemeClr val="tx2">
                      <a:lumMod val="75000"/>
                    </a:schemeClr>
                  </a:solidFill>
                </a:rPr>
                <a:t>den Funktionen</a:t>
              </a:r>
            </a:p>
            <a:p>
              <a:pPr algn="ctr"/>
              <a:endParaRPr lang="de-DE" sz="1600" dirty="0">
                <a:solidFill>
                  <a:schemeClr val="tx2">
                    <a:lumMod val="75000"/>
                  </a:schemeClr>
                </a:solidFill>
              </a:endParaRPr>
            </a:p>
          </p:txBody>
        </p:sp>
        <p:cxnSp>
          <p:nvCxnSpPr>
            <p:cNvPr id="18" name="Gerade Verbindung 17"/>
            <p:cNvCxnSpPr>
              <a:stCxn id="3" idx="2"/>
              <a:endCxn id="5" idx="0"/>
            </p:cNvCxnSpPr>
            <p:nvPr/>
          </p:nvCxnSpPr>
          <p:spPr bwMode="auto">
            <a:xfrm rot="16200000" flipH="1">
              <a:off x="4215208" y="1793082"/>
              <a:ext cx="694034" cy="2167"/>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p:spPr>
        </p:cxnSp>
      </p:grpSp>
      <p:grpSp>
        <p:nvGrpSpPr>
          <p:cNvPr id="31" name="Gruppieren 30"/>
          <p:cNvGrpSpPr/>
          <p:nvPr/>
        </p:nvGrpSpPr>
        <p:grpSpPr>
          <a:xfrm>
            <a:off x="4561143" y="1537359"/>
            <a:ext cx="4082824" cy="1273467"/>
            <a:chOff x="4561143" y="1447148"/>
            <a:chExt cx="4082824" cy="1273467"/>
          </a:xfrm>
        </p:grpSpPr>
        <p:sp>
          <p:nvSpPr>
            <p:cNvPr id="6" name="Textfeld 5"/>
            <p:cNvSpPr txBox="1"/>
            <p:nvPr/>
          </p:nvSpPr>
          <p:spPr>
            <a:xfrm>
              <a:off x="6286512" y="2135840"/>
              <a:ext cx="2357455" cy="584775"/>
            </a:xfrm>
            <a:prstGeom prst="rect">
              <a:avLst/>
            </a:prstGeom>
            <a:noFill/>
          </p:spPr>
          <p:txBody>
            <a:bodyPr wrap="square" rtlCol="0">
              <a:spAutoFit/>
            </a:bodyPr>
            <a:lstStyle/>
            <a:p>
              <a:pPr algn="ctr"/>
              <a:r>
                <a:rPr lang="de-DE" sz="1600" dirty="0" smtClean="0">
                  <a:solidFill>
                    <a:schemeClr val="tx2">
                      <a:lumMod val="75000"/>
                    </a:schemeClr>
                  </a:solidFill>
                </a:rPr>
                <a:t>dem Einhalten der Hilfsfrist</a:t>
              </a:r>
              <a:endParaRPr lang="de-DE" sz="1600" dirty="0">
                <a:solidFill>
                  <a:schemeClr val="tx2">
                    <a:lumMod val="75000"/>
                  </a:schemeClr>
                </a:solidFill>
              </a:endParaRPr>
            </a:p>
          </p:txBody>
        </p:sp>
        <p:cxnSp>
          <p:nvCxnSpPr>
            <p:cNvPr id="20" name="Gewinkelte Verbindung 19"/>
            <p:cNvCxnSpPr>
              <a:stCxn id="3" idx="2"/>
              <a:endCxn id="6" idx="0"/>
            </p:cNvCxnSpPr>
            <p:nvPr/>
          </p:nvCxnSpPr>
          <p:spPr bwMode="auto">
            <a:xfrm rot="16200000" flipH="1">
              <a:off x="5668846" y="339445"/>
              <a:ext cx="688691" cy="2904098"/>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3" name="Gruppieren 42"/>
          <p:cNvGrpSpPr/>
          <p:nvPr/>
        </p:nvGrpSpPr>
        <p:grpSpPr>
          <a:xfrm>
            <a:off x="285721" y="4279684"/>
            <a:ext cx="4286280" cy="1893745"/>
            <a:chOff x="285721" y="4189473"/>
            <a:chExt cx="4286280" cy="1893745"/>
          </a:xfrm>
        </p:grpSpPr>
        <p:sp>
          <p:nvSpPr>
            <p:cNvPr id="11" name="Textfeld 10"/>
            <p:cNvSpPr txBox="1"/>
            <p:nvPr/>
          </p:nvSpPr>
          <p:spPr>
            <a:xfrm>
              <a:off x="285721" y="5006000"/>
              <a:ext cx="4286280" cy="1077218"/>
            </a:xfrm>
            <a:prstGeom prst="rect">
              <a:avLst/>
            </a:prstGeom>
            <a:noFill/>
          </p:spPr>
          <p:txBody>
            <a:bodyPr wrap="square" rtlCol="0">
              <a:spAutoFit/>
            </a:bodyPr>
            <a:lstStyle/>
            <a:p>
              <a:pPr algn="ctr"/>
              <a:r>
                <a:rPr lang="de-DE" sz="1600" dirty="0" smtClean="0">
                  <a:solidFill>
                    <a:schemeClr val="tx2">
                      <a:lumMod val="75000"/>
                    </a:schemeClr>
                  </a:solidFill>
                </a:rPr>
                <a:t>bei einem Einsatz im eigenen Ausrückebereich regelt sich die Einsatzleitung nach dem Brandschutzgesetz</a:t>
              </a:r>
              <a:endParaRPr lang="de-DE" sz="1600" dirty="0">
                <a:solidFill>
                  <a:schemeClr val="tx2">
                    <a:lumMod val="75000"/>
                  </a:schemeClr>
                </a:solidFill>
              </a:endParaRPr>
            </a:p>
          </p:txBody>
        </p:sp>
        <p:cxnSp>
          <p:nvCxnSpPr>
            <p:cNvPr id="26" name="Gewinkelte Verbindung 25"/>
            <p:cNvCxnSpPr>
              <a:stCxn id="10" idx="2"/>
              <a:endCxn id="11" idx="0"/>
            </p:cNvCxnSpPr>
            <p:nvPr/>
          </p:nvCxnSpPr>
          <p:spPr bwMode="auto">
            <a:xfrm rot="5400000">
              <a:off x="3091051" y="3527283"/>
              <a:ext cx="816528" cy="2140907"/>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grpSp>
        <p:nvGrpSpPr>
          <p:cNvPr id="44" name="Gruppieren 43"/>
          <p:cNvGrpSpPr/>
          <p:nvPr/>
        </p:nvGrpSpPr>
        <p:grpSpPr>
          <a:xfrm>
            <a:off x="4569768" y="4279683"/>
            <a:ext cx="4431389" cy="2140769"/>
            <a:chOff x="4569768" y="4189472"/>
            <a:chExt cx="4431389" cy="2140769"/>
          </a:xfrm>
        </p:grpSpPr>
        <p:sp>
          <p:nvSpPr>
            <p:cNvPr id="12" name="Textfeld 11"/>
            <p:cNvSpPr txBox="1"/>
            <p:nvPr/>
          </p:nvSpPr>
          <p:spPr>
            <a:xfrm>
              <a:off x="4929191" y="5006802"/>
              <a:ext cx="4071966" cy="1323439"/>
            </a:xfrm>
            <a:prstGeom prst="rect">
              <a:avLst/>
            </a:prstGeom>
            <a:noFill/>
          </p:spPr>
          <p:txBody>
            <a:bodyPr wrap="square" rtlCol="0">
              <a:spAutoFit/>
            </a:bodyPr>
            <a:lstStyle/>
            <a:p>
              <a:pPr algn="ctr"/>
              <a:r>
                <a:rPr lang="de-DE" sz="1600" dirty="0" smtClean="0">
                  <a:solidFill>
                    <a:schemeClr val="tx2">
                      <a:lumMod val="75000"/>
                    </a:schemeClr>
                  </a:solidFill>
                </a:rPr>
                <a:t>bei einem </a:t>
              </a:r>
              <a:r>
                <a:rPr lang="de-DE" sz="1600" dirty="0" err="1" smtClean="0">
                  <a:solidFill>
                    <a:schemeClr val="tx2">
                      <a:lumMod val="75000"/>
                    </a:schemeClr>
                  </a:solidFill>
                </a:rPr>
                <a:t>Mitalarmieren</a:t>
              </a:r>
              <a:r>
                <a:rPr lang="de-DE" sz="1600" dirty="0" smtClean="0">
                  <a:solidFill>
                    <a:schemeClr val="tx2">
                      <a:lumMod val="75000"/>
                    </a:schemeClr>
                  </a:solidFill>
                </a:rPr>
                <a:t> nach der Alarmordnung für die nachbarschaftliche Löschhilfe  wird die Führungsorganisation von der Einsatzleitung festgelegt</a:t>
              </a:r>
              <a:endParaRPr lang="de-DE" sz="1600" dirty="0">
                <a:solidFill>
                  <a:schemeClr val="tx2">
                    <a:lumMod val="75000"/>
                  </a:schemeClr>
                </a:solidFill>
              </a:endParaRPr>
            </a:p>
          </p:txBody>
        </p:sp>
        <p:cxnSp>
          <p:nvCxnSpPr>
            <p:cNvPr id="28" name="Gewinkelte Verbindung 27"/>
            <p:cNvCxnSpPr>
              <a:stCxn id="10" idx="2"/>
              <a:endCxn id="12" idx="0"/>
            </p:cNvCxnSpPr>
            <p:nvPr/>
          </p:nvCxnSpPr>
          <p:spPr bwMode="auto">
            <a:xfrm rot="16200000" flipH="1">
              <a:off x="5358806" y="3400434"/>
              <a:ext cx="817330" cy="2395406"/>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
        <p:nvSpPr>
          <p:cNvPr id="17" name="Rechteck 1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5: Leistungsfähigkeit</a:t>
            </a:r>
            <a:r>
              <a:rPr kumimoji="0" lang="de-DE" sz="1600" b="1" i="0" u="none" strike="noStrike" cap="none" normalizeH="0" dirty="0" smtClean="0">
                <a:ln>
                  <a:noFill/>
                </a:ln>
                <a:solidFill>
                  <a:schemeClr val="bg1"/>
                </a:solidFill>
                <a:effectLst/>
                <a:latin typeface="Arial" charset="0"/>
              </a:rPr>
              <a:t> einer Feuerwehr</a:t>
            </a:r>
            <a:endParaRPr kumimoji="0" lang="de-DE" sz="1600" b="1" i="0" u="none" strike="noStrike" cap="none" normalizeH="0" baseline="0" dirty="0" smtClean="0">
              <a:ln>
                <a:noFill/>
              </a:ln>
              <a:solidFill>
                <a:schemeClr val="bg1"/>
              </a:solidFill>
              <a:effectLst/>
              <a:latin typeface="Arial" charset="0"/>
            </a:endParaRPr>
          </a:p>
        </p:txBody>
      </p:sp>
      <p:sp>
        <p:nvSpPr>
          <p:cNvPr id="21" name="Titel 1"/>
          <p:cNvSpPr>
            <a:spLocks noGrp="1"/>
          </p:cNvSpPr>
          <p:nvPr>
            <p:ph type="title"/>
          </p:nvPr>
        </p:nvSpPr>
        <p:spPr>
          <a:xfrm>
            <a:off x="239713" y="95250"/>
            <a:ext cx="7832749" cy="379413"/>
          </a:xfrm>
        </p:spPr>
        <p:txBody>
          <a:bodyPr/>
          <a:lstStyle/>
          <a:p>
            <a:r>
              <a:rPr lang="de-DE" sz="1800" dirty="0" smtClean="0"/>
              <a:t>Zielsetzung und Grenzen</a:t>
            </a:r>
            <a:endParaRPr lang="de-DE" sz="1800" dirty="0"/>
          </a:p>
        </p:txBody>
      </p:sp>
      <p:grpSp>
        <p:nvGrpSpPr>
          <p:cNvPr id="42" name="Gruppieren 41"/>
          <p:cNvGrpSpPr/>
          <p:nvPr/>
        </p:nvGrpSpPr>
        <p:grpSpPr>
          <a:xfrm>
            <a:off x="783554" y="2714621"/>
            <a:ext cx="7572428" cy="1565062"/>
            <a:chOff x="783554" y="2624410"/>
            <a:chExt cx="7572428" cy="1565062"/>
          </a:xfrm>
        </p:grpSpPr>
        <p:sp>
          <p:nvSpPr>
            <p:cNvPr id="10" name="Textfeld 9"/>
            <p:cNvSpPr txBox="1"/>
            <p:nvPr/>
          </p:nvSpPr>
          <p:spPr>
            <a:xfrm>
              <a:off x="783554" y="3327698"/>
              <a:ext cx="7572428" cy="861774"/>
            </a:xfrm>
            <a:prstGeom prst="rect">
              <a:avLst/>
            </a:prstGeom>
            <a:noFill/>
          </p:spPr>
          <p:txBody>
            <a:bodyPr wrap="square" rtlCol="0">
              <a:spAutoFit/>
            </a:bodyPr>
            <a:lstStyle/>
            <a:p>
              <a:pPr algn="ctr"/>
              <a:r>
                <a:rPr lang="de-DE" sz="1600" dirty="0" smtClean="0">
                  <a:solidFill>
                    <a:schemeClr val="tx2">
                      <a:lumMod val="75000"/>
                    </a:schemeClr>
                  </a:solidFill>
                </a:rPr>
                <a:t>Um die Leistungsfähigkeit der Feuerwehren sicherzustellen,</a:t>
              </a:r>
            </a:p>
            <a:p>
              <a:pPr algn="ctr"/>
              <a:r>
                <a:rPr lang="de-DE" sz="1600" dirty="0" smtClean="0">
                  <a:solidFill>
                    <a:schemeClr val="tx2">
                      <a:lumMod val="75000"/>
                    </a:schemeClr>
                  </a:solidFill>
                </a:rPr>
                <a:t>werden vielfach mehrere Feuerwehren nach einer</a:t>
              </a:r>
            </a:p>
            <a:p>
              <a:pPr algn="ctr"/>
              <a:r>
                <a:rPr lang="de-DE" sz="1600" dirty="0" smtClean="0">
                  <a:solidFill>
                    <a:schemeClr val="tx2">
                      <a:lumMod val="75000"/>
                    </a:schemeClr>
                  </a:solidFill>
                </a:rPr>
                <a:t>Alarmordnung alarmiert</a:t>
              </a:r>
              <a:endParaRPr lang="de-DE" sz="1600" dirty="0">
                <a:solidFill>
                  <a:schemeClr val="tx2">
                    <a:lumMod val="75000"/>
                  </a:schemeClr>
                </a:solidFill>
              </a:endParaRPr>
            </a:p>
          </p:txBody>
        </p:sp>
        <p:cxnSp>
          <p:nvCxnSpPr>
            <p:cNvPr id="22" name="Gewinkelte Verbindung 21"/>
            <p:cNvCxnSpPr>
              <a:stCxn id="4" idx="2"/>
              <a:endCxn id="10" idx="0"/>
            </p:cNvCxnSpPr>
            <p:nvPr/>
          </p:nvCxnSpPr>
          <p:spPr bwMode="auto">
            <a:xfrm rot="16200000" flipH="1">
              <a:off x="2899358" y="1657287"/>
              <a:ext cx="609691" cy="2731130"/>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24" name="Gewinkelte Verbindung 23"/>
            <p:cNvCxnSpPr>
              <a:stCxn id="6" idx="2"/>
              <a:endCxn id="10" idx="0"/>
            </p:cNvCxnSpPr>
            <p:nvPr/>
          </p:nvCxnSpPr>
          <p:spPr bwMode="auto">
            <a:xfrm rot="5400000">
              <a:off x="5713963" y="1576420"/>
              <a:ext cx="607083" cy="2895472"/>
            </a:xfrm>
            <a:prstGeom prst="bentConnector3">
              <a:avLst>
                <a:gd name="adj1" fmla="val 50000"/>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cxnSp>
          <p:nvCxnSpPr>
            <p:cNvPr id="34" name="Gerade Verbindung 33"/>
            <p:cNvCxnSpPr>
              <a:endCxn id="10" idx="0"/>
            </p:cNvCxnSpPr>
            <p:nvPr/>
          </p:nvCxnSpPr>
          <p:spPr bwMode="auto">
            <a:xfrm rot="5400000">
              <a:off x="4219241" y="2974938"/>
              <a:ext cx="703287" cy="2232"/>
            </a:xfrm>
            <a:prstGeom prst="line">
              <a:avLst/>
            </a:prstGeom>
            <a:solidFill>
              <a:schemeClr val="accent1"/>
            </a:solidFill>
            <a:ln w="12700" cap="flat" cmpd="sng" algn="ctr">
              <a:solidFill>
                <a:schemeClr val="tx2">
                  <a:lumMod val="75000"/>
                </a:schemeClr>
              </a:solidFill>
              <a:prstDash val="solid"/>
              <a:round/>
              <a:headEnd type="none" w="sm" len="sm"/>
              <a:tailEnd type="none" w="sm" len="sm"/>
            </a:ln>
            <a:effectLst>
              <a:outerShdw blurRad="50800" dist="38100" dir="18900000" algn="bl" rotWithShape="0">
                <a:prstClr val="black">
                  <a:alpha val="40000"/>
                </a:prst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1210150" y="4134487"/>
            <a:ext cx="7072362" cy="369974"/>
          </a:xfrm>
          <a:prstGeom prst="rect">
            <a:avLst/>
          </a:prstGeom>
          <a:gradFill flip="none" rotWithShape="1">
            <a:gsLst>
              <a:gs pos="0">
                <a:srgbClr val="FFF200"/>
              </a:gs>
              <a:gs pos="45000">
                <a:srgbClr val="FF7A00"/>
              </a:gs>
              <a:gs pos="70000">
                <a:srgbClr val="FF0300"/>
              </a:gs>
              <a:gs pos="100000">
                <a:srgbClr val="4D0808"/>
              </a:gs>
            </a:gsLst>
            <a:path path="circle">
              <a:fillToRect r="100000" b="100000"/>
            </a:path>
            <a:tileRect l="-100000" t="-100000"/>
          </a:gradFill>
          <a:ln w="12700" cap="flat" cmpd="sng" algn="ctr">
            <a:noFill/>
            <a:prstDash val="solid"/>
            <a:round/>
            <a:headEnd type="none" w="med" len="med"/>
            <a:tailEnd type="triangle" w="med" len="med"/>
          </a:ln>
          <a:effectLst/>
        </p:spPr>
        <p:txBody>
          <a:bodyPr wrap="square" lIns="92075" tIns="46038" rIns="92075" bIns="46038">
            <a:spAutoFit/>
          </a:bodyPr>
          <a:lstStyle/>
          <a:p>
            <a:pPr>
              <a:defRPr/>
            </a:pPr>
            <a:endParaRPr lang="de-DE" sz="1800" dirty="0"/>
          </a:p>
        </p:txBody>
      </p:sp>
      <p:grpSp>
        <p:nvGrpSpPr>
          <p:cNvPr id="4" name="Gruppieren 31"/>
          <p:cNvGrpSpPr>
            <a:grpSpLocks/>
          </p:cNvGrpSpPr>
          <p:nvPr/>
        </p:nvGrpSpPr>
        <p:grpSpPr bwMode="auto">
          <a:xfrm>
            <a:off x="1067274" y="3514705"/>
            <a:ext cx="633507" cy="2810073"/>
            <a:chOff x="635035" y="3271809"/>
            <a:chExt cx="633805" cy="2810290"/>
          </a:xfrm>
        </p:grpSpPr>
        <p:sp>
          <p:nvSpPr>
            <p:cNvPr id="5" name="Textfeld 4"/>
            <p:cNvSpPr txBox="1"/>
            <p:nvPr/>
          </p:nvSpPr>
          <p:spPr>
            <a:xfrm rot="16200000">
              <a:off x="-187244" y="4717762"/>
              <a:ext cx="2205208" cy="523466"/>
            </a:xfrm>
            <a:prstGeom prst="rect">
              <a:avLst/>
            </a:prstGeom>
            <a:noFill/>
          </p:spPr>
          <p:txBody>
            <a:bodyPr>
              <a:spAutoFit/>
            </a:bodyPr>
            <a:lstStyle/>
            <a:p>
              <a:pPr algn="l">
                <a:defRPr/>
              </a:pPr>
              <a:r>
                <a:rPr lang="de-DE" sz="1400" dirty="0">
                  <a:solidFill>
                    <a:schemeClr val="tx2">
                      <a:lumMod val="75000"/>
                    </a:schemeClr>
                  </a:solidFill>
                </a:rPr>
                <a:t>Entdeckungs- und Meldezeit</a:t>
              </a:r>
            </a:p>
          </p:txBody>
        </p:sp>
        <p:sp>
          <p:nvSpPr>
            <p:cNvPr id="6" name="Textfeld 5"/>
            <p:cNvSpPr txBox="1"/>
            <p:nvPr/>
          </p:nvSpPr>
          <p:spPr>
            <a:xfrm>
              <a:off x="635035" y="3271809"/>
              <a:ext cx="633805" cy="461700"/>
            </a:xfrm>
            <a:prstGeom prst="rect">
              <a:avLst/>
            </a:prstGeom>
            <a:noFill/>
          </p:spPr>
          <p:txBody>
            <a:bodyPr wrap="none">
              <a:spAutoFit/>
            </a:bodyPr>
            <a:lstStyle/>
            <a:p>
              <a:pPr>
                <a:defRPr/>
              </a:pPr>
              <a:r>
                <a:rPr lang="de-DE" sz="2400" dirty="0">
                  <a:solidFill>
                    <a:schemeClr val="tx2">
                      <a:lumMod val="75000"/>
                    </a:schemeClr>
                  </a:solidFill>
                </a:rPr>
                <a:t>0</a:t>
              </a:r>
              <a:r>
                <a:rPr lang="de-DE" sz="1000" dirty="0">
                  <a:solidFill>
                    <a:schemeClr val="tx2">
                      <a:lumMod val="75000"/>
                    </a:schemeClr>
                  </a:solidFill>
                </a:rPr>
                <a:t>min</a:t>
              </a:r>
              <a:endParaRPr lang="de-DE" sz="2400" dirty="0">
                <a:solidFill>
                  <a:schemeClr val="tx2">
                    <a:lumMod val="75000"/>
                  </a:schemeClr>
                </a:solidFill>
              </a:endParaRPr>
            </a:p>
          </p:txBody>
        </p:sp>
      </p:grpSp>
      <p:grpSp>
        <p:nvGrpSpPr>
          <p:cNvPr id="7" name="Gruppieren 32"/>
          <p:cNvGrpSpPr>
            <a:grpSpLocks/>
          </p:cNvGrpSpPr>
          <p:nvPr/>
        </p:nvGrpSpPr>
        <p:grpSpPr bwMode="auto">
          <a:xfrm>
            <a:off x="2005403" y="3490894"/>
            <a:ext cx="633507" cy="2819673"/>
            <a:chOff x="1357290" y="3262476"/>
            <a:chExt cx="633866" cy="2820185"/>
          </a:xfrm>
        </p:grpSpPr>
        <p:sp>
          <p:nvSpPr>
            <p:cNvPr id="8" name="Textfeld 7"/>
            <p:cNvSpPr txBox="1"/>
            <p:nvPr/>
          </p:nvSpPr>
          <p:spPr>
            <a:xfrm rot="16200000">
              <a:off x="941133" y="5207555"/>
              <a:ext cx="1442260" cy="307951"/>
            </a:xfrm>
            <a:prstGeom prst="rect">
              <a:avLst/>
            </a:prstGeom>
            <a:noFill/>
          </p:spPr>
          <p:txBody>
            <a:bodyPr wrap="none">
              <a:spAutoFit/>
            </a:bodyPr>
            <a:lstStyle/>
            <a:p>
              <a:pPr algn="l">
                <a:defRPr/>
              </a:pPr>
              <a:r>
                <a:rPr lang="de-DE" sz="1400" dirty="0">
                  <a:solidFill>
                    <a:schemeClr val="tx2">
                      <a:lumMod val="75000"/>
                    </a:schemeClr>
                  </a:solidFill>
                </a:rPr>
                <a:t>Gesprächszeit</a:t>
              </a:r>
            </a:p>
          </p:txBody>
        </p:sp>
        <p:sp>
          <p:nvSpPr>
            <p:cNvPr id="9" name="Textfeld 8"/>
            <p:cNvSpPr txBox="1"/>
            <p:nvPr/>
          </p:nvSpPr>
          <p:spPr>
            <a:xfrm>
              <a:off x="1357290" y="3262476"/>
              <a:ext cx="633866" cy="461750"/>
            </a:xfrm>
            <a:prstGeom prst="rect">
              <a:avLst/>
            </a:prstGeom>
            <a:noFill/>
          </p:spPr>
          <p:txBody>
            <a:bodyPr wrap="none">
              <a:spAutoFit/>
            </a:bodyPr>
            <a:lstStyle/>
            <a:p>
              <a:pPr>
                <a:defRPr/>
              </a:pPr>
              <a:r>
                <a:rPr lang="de-DE" sz="2400" dirty="0">
                  <a:solidFill>
                    <a:schemeClr val="tx2">
                      <a:lumMod val="75000"/>
                    </a:schemeClr>
                  </a:solidFill>
                </a:rPr>
                <a:t>2</a:t>
              </a:r>
              <a:r>
                <a:rPr lang="de-DE" sz="1000" dirty="0">
                  <a:solidFill>
                    <a:schemeClr val="tx2">
                      <a:lumMod val="75000"/>
                    </a:schemeClr>
                  </a:solidFill>
                </a:rPr>
                <a:t>min</a:t>
              </a:r>
              <a:endParaRPr lang="de-DE" sz="2400" dirty="0">
                <a:solidFill>
                  <a:schemeClr val="tx2">
                    <a:lumMod val="75000"/>
                  </a:schemeClr>
                </a:solidFill>
              </a:endParaRPr>
            </a:p>
          </p:txBody>
        </p:sp>
      </p:grpSp>
      <p:grpSp>
        <p:nvGrpSpPr>
          <p:cNvPr id="10" name="Gruppieren 35"/>
          <p:cNvGrpSpPr>
            <a:grpSpLocks/>
          </p:cNvGrpSpPr>
          <p:nvPr/>
        </p:nvGrpSpPr>
        <p:grpSpPr bwMode="auto">
          <a:xfrm>
            <a:off x="2576907" y="3493481"/>
            <a:ext cx="633507" cy="2816037"/>
            <a:chOff x="2235184" y="3265063"/>
            <a:chExt cx="633864" cy="2815282"/>
          </a:xfrm>
        </p:grpSpPr>
        <p:sp>
          <p:nvSpPr>
            <p:cNvPr id="11" name="Textfeld 10"/>
            <p:cNvSpPr txBox="1"/>
            <p:nvPr/>
          </p:nvSpPr>
          <p:spPr>
            <a:xfrm rot="16200000">
              <a:off x="1902156" y="5261366"/>
              <a:ext cx="1330008" cy="307950"/>
            </a:xfrm>
            <a:prstGeom prst="rect">
              <a:avLst/>
            </a:prstGeom>
            <a:noFill/>
          </p:spPr>
          <p:txBody>
            <a:bodyPr wrap="none">
              <a:spAutoFit/>
            </a:bodyPr>
            <a:lstStyle/>
            <a:p>
              <a:pPr algn="l">
                <a:defRPr/>
              </a:pPr>
              <a:r>
                <a:rPr lang="de-DE" sz="1400" dirty="0" err="1">
                  <a:solidFill>
                    <a:schemeClr val="tx2">
                      <a:lumMod val="75000"/>
                    </a:schemeClr>
                  </a:solidFill>
                </a:rPr>
                <a:t>Ausrückezeit</a:t>
              </a:r>
              <a:endParaRPr lang="de-DE" sz="1400" dirty="0">
                <a:solidFill>
                  <a:schemeClr val="tx2">
                    <a:lumMod val="75000"/>
                  </a:schemeClr>
                </a:solidFill>
              </a:endParaRPr>
            </a:p>
          </p:txBody>
        </p:sp>
        <p:sp>
          <p:nvSpPr>
            <p:cNvPr id="12" name="Textfeld 11"/>
            <p:cNvSpPr txBox="1"/>
            <p:nvPr/>
          </p:nvSpPr>
          <p:spPr>
            <a:xfrm>
              <a:off x="2235184" y="3265063"/>
              <a:ext cx="633864" cy="461539"/>
            </a:xfrm>
            <a:prstGeom prst="rect">
              <a:avLst/>
            </a:prstGeom>
            <a:noFill/>
          </p:spPr>
          <p:txBody>
            <a:bodyPr wrap="none">
              <a:spAutoFit/>
            </a:bodyPr>
            <a:lstStyle/>
            <a:p>
              <a:pPr>
                <a:defRPr/>
              </a:pPr>
              <a:r>
                <a:rPr lang="de-DE" sz="2400" dirty="0">
                  <a:solidFill>
                    <a:schemeClr val="tx2">
                      <a:lumMod val="75000"/>
                    </a:schemeClr>
                  </a:solidFill>
                </a:rPr>
                <a:t>4</a:t>
              </a:r>
              <a:r>
                <a:rPr lang="de-DE" sz="1000" dirty="0">
                  <a:solidFill>
                    <a:schemeClr val="tx2">
                      <a:lumMod val="75000"/>
                    </a:schemeClr>
                  </a:solidFill>
                </a:rPr>
                <a:t>min</a:t>
              </a:r>
              <a:endParaRPr lang="de-DE" sz="2400" dirty="0">
                <a:solidFill>
                  <a:schemeClr val="tx2">
                    <a:lumMod val="75000"/>
                  </a:schemeClr>
                </a:solidFill>
              </a:endParaRPr>
            </a:p>
          </p:txBody>
        </p:sp>
      </p:grpSp>
      <p:grpSp>
        <p:nvGrpSpPr>
          <p:cNvPr id="13" name="Gruppieren 38"/>
          <p:cNvGrpSpPr>
            <a:grpSpLocks/>
          </p:cNvGrpSpPr>
          <p:nvPr/>
        </p:nvGrpSpPr>
        <p:grpSpPr bwMode="auto">
          <a:xfrm>
            <a:off x="3567604" y="3507580"/>
            <a:ext cx="633507" cy="2806761"/>
            <a:chOff x="3838201" y="3279726"/>
            <a:chExt cx="633864" cy="2806144"/>
          </a:xfrm>
        </p:grpSpPr>
        <p:sp>
          <p:nvSpPr>
            <p:cNvPr id="14" name="Textfeld 13"/>
            <p:cNvSpPr txBox="1"/>
            <p:nvPr/>
          </p:nvSpPr>
          <p:spPr>
            <a:xfrm rot="16200000">
              <a:off x="3473342" y="5231088"/>
              <a:ext cx="1401614" cy="307950"/>
            </a:xfrm>
            <a:prstGeom prst="rect">
              <a:avLst/>
            </a:prstGeom>
            <a:noFill/>
          </p:spPr>
          <p:txBody>
            <a:bodyPr wrap="none">
              <a:spAutoFit/>
            </a:bodyPr>
            <a:lstStyle/>
            <a:p>
              <a:pPr algn="l">
                <a:defRPr/>
              </a:pPr>
              <a:r>
                <a:rPr lang="de-DE" sz="1400" dirty="0">
                  <a:solidFill>
                    <a:schemeClr val="tx2">
                      <a:lumMod val="75000"/>
                    </a:schemeClr>
                  </a:solidFill>
                </a:rPr>
                <a:t>Anmarschzeit</a:t>
              </a:r>
            </a:p>
          </p:txBody>
        </p:sp>
        <p:sp>
          <p:nvSpPr>
            <p:cNvPr id="15" name="Textfeld 14"/>
            <p:cNvSpPr txBox="1"/>
            <p:nvPr/>
          </p:nvSpPr>
          <p:spPr>
            <a:xfrm>
              <a:off x="3838201" y="3279726"/>
              <a:ext cx="633864" cy="461564"/>
            </a:xfrm>
            <a:prstGeom prst="rect">
              <a:avLst/>
            </a:prstGeom>
            <a:noFill/>
          </p:spPr>
          <p:txBody>
            <a:bodyPr wrap="none">
              <a:spAutoFit/>
            </a:bodyPr>
            <a:lstStyle/>
            <a:p>
              <a:pPr>
                <a:defRPr/>
              </a:pPr>
              <a:r>
                <a:rPr lang="de-DE" sz="2400" dirty="0">
                  <a:solidFill>
                    <a:schemeClr val="tx2">
                      <a:lumMod val="75000"/>
                    </a:schemeClr>
                  </a:solidFill>
                </a:rPr>
                <a:t>8</a:t>
              </a:r>
              <a:r>
                <a:rPr lang="de-DE" sz="1000" dirty="0">
                  <a:solidFill>
                    <a:schemeClr val="tx2">
                      <a:lumMod val="75000"/>
                    </a:schemeClr>
                  </a:solidFill>
                </a:rPr>
                <a:t>min</a:t>
              </a:r>
              <a:endParaRPr lang="de-DE" sz="2400" dirty="0">
                <a:solidFill>
                  <a:schemeClr val="tx2">
                    <a:lumMod val="75000"/>
                  </a:schemeClr>
                </a:solidFill>
              </a:endParaRPr>
            </a:p>
          </p:txBody>
        </p:sp>
      </p:grpSp>
      <p:grpSp>
        <p:nvGrpSpPr>
          <p:cNvPr id="16" name="Gruppieren 43"/>
          <p:cNvGrpSpPr>
            <a:grpSpLocks/>
          </p:cNvGrpSpPr>
          <p:nvPr/>
        </p:nvGrpSpPr>
        <p:grpSpPr bwMode="auto">
          <a:xfrm>
            <a:off x="4786803" y="3493486"/>
            <a:ext cx="829072" cy="2821567"/>
            <a:chOff x="5429256" y="3265069"/>
            <a:chExt cx="829078" cy="2821361"/>
          </a:xfrm>
        </p:grpSpPr>
        <p:sp>
          <p:nvSpPr>
            <p:cNvPr id="17" name="Textfeld 16"/>
            <p:cNvSpPr txBox="1"/>
            <p:nvPr/>
          </p:nvSpPr>
          <p:spPr>
            <a:xfrm rot="16200000">
              <a:off x="4755446" y="4643230"/>
              <a:ext cx="2147730" cy="738669"/>
            </a:xfrm>
            <a:prstGeom prst="rect">
              <a:avLst/>
            </a:prstGeom>
            <a:noFill/>
          </p:spPr>
          <p:txBody>
            <a:bodyPr>
              <a:spAutoFit/>
            </a:bodyPr>
            <a:lstStyle/>
            <a:p>
              <a:pPr algn="l">
                <a:defRPr/>
              </a:pPr>
              <a:r>
                <a:rPr lang="de-DE" sz="1400" dirty="0">
                  <a:solidFill>
                    <a:schemeClr val="tx2">
                      <a:lumMod val="75000"/>
                    </a:schemeClr>
                  </a:solidFill>
                </a:rPr>
                <a:t>Eintreffzeit der</a:t>
              </a:r>
            </a:p>
            <a:p>
              <a:pPr algn="l">
                <a:defRPr/>
              </a:pPr>
              <a:r>
                <a:rPr lang="de-DE" sz="1400" dirty="0">
                  <a:solidFill>
                    <a:schemeClr val="tx2">
                      <a:lumMod val="75000"/>
                    </a:schemeClr>
                  </a:solidFill>
                </a:rPr>
                <a:t>1. Gruppe zur Menschenrettung</a:t>
              </a:r>
            </a:p>
          </p:txBody>
        </p:sp>
        <p:sp>
          <p:nvSpPr>
            <p:cNvPr id="18" name="Textfeld 17"/>
            <p:cNvSpPr txBox="1"/>
            <p:nvPr/>
          </p:nvSpPr>
          <p:spPr>
            <a:xfrm>
              <a:off x="5429256" y="3265069"/>
              <a:ext cx="829078" cy="461629"/>
            </a:xfrm>
            <a:prstGeom prst="rect">
              <a:avLst/>
            </a:prstGeom>
            <a:noFill/>
          </p:spPr>
          <p:txBody>
            <a:bodyPr wrap="none">
              <a:spAutoFit/>
            </a:bodyPr>
            <a:lstStyle/>
            <a:p>
              <a:pPr>
                <a:defRPr/>
              </a:pPr>
              <a:r>
                <a:rPr lang="de-DE" sz="2400" dirty="0">
                  <a:solidFill>
                    <a:schemeClr val="tx2">
                      <a:lumMod val="75000"/>
                    </a:schemeClr>
                  </a:solidFill>
                </a:rPr>
                <a:t>12</a:t>
              </a:r>
              <a:r>
                <a:rPr lang="de-DE" sz="1000" dirty="0">
                  <a:solidFill>
                    <a:schemeClr val="tx2">
                      <a:lumMod val="75000"/>
                    </a:schemeClr>
                  </a:solidFill>
                </a:rPr>
                <a:t>min</a:t>
              </a:r>
              <a:endParaRPr lang="de-DE" sz="2400" dirty="0">
                <a:solidFill>
                  <a:schemeClr val="tx2">
                    <a:lumMod val="75000"/>
                  </a:schemeClr>
                </a:solidFill>
              </a:endParaRPr>
            </a:p>
          </p:txBody>
        </p:sp>
      </p:grpSp>
      <p:grpSp>
        <p:nvGrpSpPr>
          <p:cNvPr id="19" name="Gruppieren 44"/>
          <p:cNvGrpSpPr>
            <a:grpSpLocks/>
          </p:cNvGrpSpPr>
          <p:nvPr/>
        </p:nvGrpSpPr>
        <p:grpSpPr bwMode="auto">
          <a:xfrm>
            <a:off x="6432011" y="3502819"/>
            <a:ext cx="901735" cy="2807495"/>
            <a:chOff x="7151305" y="3274406"/>
            <a:chExt cx="901165" cy="2808007"/>
          </a:xfrm>
        </p:grpSpPr>
        <p:sp>
          <p:nvSpPr>
            <p:cNvPr id="20" name="Textfeld 19"/>
            <p:cNvSpPr txBox="1"/>
            <p:nvPr/>
          </p:nvSpPr>
          <p:spPr>
            <a:xfrm rot="16200000">
              <a:off x="6335904" y="4528815"/>
              <a:ext cx="2368999" cy="738197"/>
            </a:xfrm>
            <a:prstGeom prst="rect">
              <a:avLst/>
            </a:prstGeom>
            <a:noFill/>
          </p:spPr>
          <p:txBody>
            <a:bodyPr wrap="square">
              <a:spAutoFit/>
            </a:bodyPr>
            <a:lstStyle/>
            <a:p>
              <a:pPr algn="l">
                <a:defRPr/>
              </a:pPr>
              <a:r>
                <a:rPr lang="de-DE" sz="1400" dirty="0">
                  <a:solidFill>
                    <a:schemeClr val="tx2">
                      <a:lumMod val="75000"/>
                    </a:schemeClr>
                  </a:solidFill>
                </a:rPr>
                <a:t>Eintreffzeit der</a:t>
              </a:r>
            </a:p>
            <a:p>
              <a:pPr algn="l">
                <a:defRPr/>
              </a:pPr>
              <a:r>
                <a:rPr lang="de-DE" sz="1400" dirty="0">
                  <a:solidFill>
                    <a:schemeClr val="tx2">
                      <a:lumMod val="75000"/>
                    </a:schemeClr>
                  </a:solidFill>
                </a:rPr>
                <a:t>2. Gruppe zur Brandbekämpfung</a:t>
              </a:r>
            </a:p>
          </p:txBody>
        </p:sp>
        <p:sp>
          <p:nvSpPr>
            <p:cNvPr id="21" name="Textfeld 20"/>
            <p:cNvSpPr txBox="1"/>
            <p:nvPr/>
          </p:nvSpPr>
          <p:spPr>
            <a:xfrm>
              <a:off x="7223921" y="3274406"/>
              <a:ext cx="828549" cy="461749"/>
            </a:xfrm>
            <a:prstGeom prst="rect">
              <a:avLst/>
            </a:prstGeom>
            <a:noFill/>
          </p:spPr>
          <p:txBody>
            <a:bodyPr wrap="none">
              <a:spAutoFit/>
            </a:bodyPr>
            <a:lstStyle/>
            <a:p>
              <a:pPr>
                <a:defRPr/>
              </a:pPr>
              <a:r>
                <a:rPr lang="de-DE" sz="2400" dirty="0">
                  <a:solidFill>
                    <a:schemeClr val="tx2">
                      <a:lumMod val="75000"/>
                    </a:schemeClr>
                  </a:solidFill>
                </a:rPr>
                <a:t>17</a:t>
              </a:r>
              <a:r>
                <a:rPr lang="de-DE" sz="1000" dirty="0">
                  <a:solidFill>
                    <a:schemeClr val="tx2">
                      <a:lumMod val="75000"/>
                    </a:schemeClr>
                  </a:solidFill>
                </a:rPr>
                <a:t>min</a:t>
              </a:r>
              <a:endParaRPr lang="de-DE" sz="2400" dirty="0">
                <a:solidFill>
                  <a:schemeClr val="tx2">
                    <a:lumMod val="75000"/>
                  </a:schemeClr>
                </a:solidFill>
              </a:endParaRPr>
            </a:p>
          </p:txBody>
        </p:sp>
      </p:grpSp>
      <p:sp>
        <p:nvSpPr>
          <p:cNvPr id="22" name="Textfeld 21"/>
          <p:cNvSpPr txBox="1"/>
          <p:nvPr/>
        </p:nvSpPr>
        <p:spPr>
          <a:xfrm>
            <a:off x="5505944" y="4133831"/>
            <a:ext cx="745717" cy="369332"/>
          </a:xfrm>
          <a:prstGeom prst="rect">
            <a:avLst/>
          </a:prstGeom>
          <a:noFill/>
        </p:spPr>
        <p:txBody>
          <a:bodyPr wrap="none">
            <a:spAutoFit/>
          </a:bodyPr>
          <a:lstStyle/>
          <a:p>
            <a:pPr>
              <a:defRPr/>
            </a:pPr>
            <a:r>
              <a:rPr lang="de-DE" dirty="0">
                <a:solidFill>
                  <a:schemeClr val="bg1"/>
                </a:solidFill>
              </a:rPr>
              <a:t>13</a:t>
            </a:r>
            <a:r>
              <a:rPr lang="de-DE" sz="1100" dirty="0">
                <a:solidFill>
                  <a:schemeClr val="bg1"/>
                </a:solidFill>
              </a:rPr>
              <a:t>min</a:t>
            </a:r>
            <a:endParaRPr lang="de-DE" dirty="0">
              <a:solidFill>
                <a:schemeClr val="bg1"/>
              </a:solidFill>
            </a:endParaRPr>
          </a:p>
        </p:txBody>
      </p:sp>
      <p:sp>
        <p:nvSpPr>
          <p:cNvPr id="23" name="Textfeld 22"/>
          <p:cNvSpPr txBox="1"/>
          <p:nvPr/>
        </p:nvSpPr>
        <p:spPr>
          <a:xfrm>
            <a:off x="6582269" y="4133831"/>
            <a:ext cx="745717" cy="369332"/>
          </a:xfrm>
          <a:prstGeom prst="rect">
            <a:avLst/>
          </a:prstGeom>
          <a:noFill/>
        </p:spPr>
        <p:txBody>
          <a:bodyPr wrap="none">
            <a:spAutoFit/>
          </a:bodyPr>
          <a:lstStyle/>
          <a:p>
            <a:pPr>
              <a:defRPr/>
            </a:pPr>
            <a:r>
              <a:rPr lang="de-DE" dirty="0">
                <a:solidFill>
                  <a:schemeClr val="bg1"/>
                </a:solidFill>
              </a:rPr>
              <a:t>17</a:t>
            </a:r>
            <a:r>
              <a:rPr lang="de-DE" sz="1100" dirty="0">
                <a:solidFill>
                  <a:schemeClr val="bg1"/>
                </a:solidFill>
              </a:rPr>
              <a:t>min</a:t>
            </a:r>
            <a:endParaRPr lang="de-DE" dirty="0">
              <a:solidFill>
                <a:schemeClr val="bg1"/>
              </a:solidFill>
            </a:endParaRPr>
          </a:p>
        </p:txBody>
      </p:sp>
      <p:sp>
        <p:nvSpPr>
          <p:cNvPr id="24" name="Textfeld 23"/>
          <p:cNvSpPr txBox="1"/>
          <p:nvPr/>
        </p:nvSpPr>
        <p:spPr>
          <a:xfrm>
            <a:off x="7437931" y="4133831"/>
            <a:ext cx="745717" cy="369332"/>
          </a:xfrm>
          <a:prstGeom prst="rect">
            <a:avLst/>
          </a:prstGeom>
          <a:noFill/>
        </p:spPr>
        <p:txBody>
          <a:bodyPr wrap="none">
            <a:spAutoFit/>
          </a:bodyPr>
          <a:lstStyle/>
          <a:p>
            <a:pPr>
              <a:defRPr/>
            </a:pPr>
            <a:r>
              <a:rPr lang="de-DE" dirty="0">
                <a:solidFill>
                  <a:schemeClr val="bg1"/>
                </a:solidFill>
              </a:rPr>
              <a:t>18</a:t>
            </a:r>
            <a:r>
              <a:rPr lang="de-DE" sz="1100" dirty="0">
                <a:solidFill>
                  <a:schemeClr val="bg1"/>
                </a:solidFill>
              </a:rPr>
              <a:t>min</a:t>
            </a:r>
            <a:endParaRPr lang="de-DE" dirty="0">
              <a:solidFill>
                <a:schemeClr val="bg1"/>
              </a:solidFill>
            </a:endParaRPr>
          </a:p>
        </p:txBody>
      </p:sp>
      <p:sp>
        <p:nvSpPr>
          <p:cNvPr id="25" name="Rechteck 24"/>
          <p:cNvSpPr/>
          <p:nvPr/>
        </p:nvSpPr>
        <p:spPr bwMode="auto">
          <a:xfrm>
            <a:off x="2138844" y="3133706"/>
            <a:ext cx="3357586" cy="369888"/>
          </a:xfrm>
          <a:prstGeom prst="rect">
            <a:avLst/>
          </a:prstGeom>
          <a:solidFill>
            <a:srgbClr val="FF0000"/>
          </a:solidFill>
          <a:ln w="12700" cap="flat" cmpd="sng" algn="ctr">
            <a:noFill/>
            <a:prstDash val="solid"/>
            <a:round/>
            <a:headEnd type="none" w="med" len="med"/>
            <a:tailEnd type="triangle" w="med" len="med"/>
          </a:ln>
          <a:effectLst/>
        </p:spPr>
        <p:txBody>
          <a:bodyPr wrap="square" lIns="92075" tIns="46038" rIns="92075" bIns="46038">
            <a:spAutoFit/>
          </a:bodyPr>
          <a:lstStyle/>
          <a:p>
            <a:pPr algn="ctr">
              <a:defRPr/>
            </a:pPr>
            <a:r>
              <a:rPr lang="de-DE" dirty="0">
                <a:solidFill>
                  <a:schemeClr val="bg1"/>
                </a:solidFill>
              </a:rPr>
              <a:t>10</a:t>
            </a:r>
            <a:r>
              <a:rPr lang="de-DE" sz="1100" dirty="0">
                <a:solidFill>
                  <a:schemeClr val="bg1"/>
                </a:solidFill>
              </a:rPr>
              <a:t>min</a:t>
            </a:r>
            <a:r>
              <a:rPr lang="de-DE" dirty="0">
                <a:solidFill>
                  <a:schemeClr val="bg1"/>
                </a:solidFill>
              </a:rPr>
              <a:t> Hilfsfrist</a:t>
            </a:r>
            <a:endParaRPr lang="de-DE" sz="1800" dirty="0">
              <a:solidFill>
                <a:schemeClr val="bg1"/>
              </a:solidFill>
            </a:endParaRPr>
          </a:p>
        </p:txBody>
      </p:sp>
      <p:sp>
        <p:nvSpPr>
          <p:cNvPr id="26" name="Textfeld 25"/>
          <p:cNvSpPr txBox="1"/>
          <p:nvPr/>
        </p:nvSpPr>
        <p:spPr>
          <a:xfrm>
            <a:off x="214283" y="1020209"/>
            <a:ext cx="8929718" cy="830997"/>
          </a:xfrm>
          <a:prstGeom prst="rect">
            <a:avLst/>
          </a:prstGeom>
          <a:noFill/>
        </p:spPr>
        <p:txBody>
          <a:bodyPr wrap="square">
            <a:spAutoFit/>
          </a:bodyPr>
          <a:lstStyle/>
          <a:p>
            <a:pPr algn="ctr">
              <a:defRPr/>
            </a:pPr>
            <a:r>
              <a:rPr lang="de-DE" sz="1600" dirty="0" smtClean="0">
                <a:solidFill>
                  <a:schemeClr val="tx2">
                    <a:lumMod val="75000"/>
                  </a:schemeClr>
                </a:solidFill>
              </a:rPr>
              <a:t>In der Bundesrepublik Deutschland gilt übereinstimmend als </a:t>
            </a:r>
            <a:r>
              <a:rPr lang="de-DE" sz="1600" dirty="0">
                <a:solidFill>
                  <a:schemeClr val="tx2">
                    <a:lumMod val="75000"/>
                  </a:schemeClr>
                </a:solidFill>
              </a:rPr>
              <a:t>kritisches Schadenereignis </a:t>
            </a:r>
            <a:r>
              <a:rPr lang="de-DE" sz="1600" dirty="0" smtClean="0">
                <a:solidFill>
                  <a:schemeClr val="tx2">
                    <a:lumMod val="75000"/>
                  </a:schemeClr>
                </a:solidFill>
              </a:rPr>
              <a:t>der </a:t>
            </a:r>
            <a:r>
              <a:rPr lang="de-DE" sz="1600" dirty="0">
                <a:solidFill>
                  <a:schemeClr val="tx2">
                    <a:lumMod val="75000"/>
                  </a:schemeClr>
                </a:solidFill>
              </a:rPr>
              <a:t>Wohnungsbrand im Obergeschoss eines mehrgeschossigen Wohnhauses mit </a:t>
            </a:r>
            <a:r>
              <a:rPr lang="de-DE" sz="1600" dirty="0" smtClean="0">
                <a:solidFill>
                  <a:schemeClr val="tx2">
                    <a:lumMod val="75000"/>
                  </a:schemeClr>
                </a:solidFill>
              </a:rPr>
              <a:t>Menschenrettung bei </a:t>
            </a:r>
            <a:r>
              <a:rPr lang="de-DE" sz="1600" dirty="0">
                <a:solidFill>
                  <a:schemeClr val="tx2">
                    <a:lumMod val="75000"/>
                  </a:schemeClr>
                </a:solidFill>
              </a:rPr>
              <a:t>verrauchtem Rettungsweg (Standardbrand</a:t>
            </a:r>
            <a:r>
              <a:rPr lang="de-DE" sz="1600" dirty="0" smtClean="0">
                <a:solidFill>
                  <a:schemeClr val="tx2">
                    <a:lumMod val="75000"/>
                  </a:schemeClr>
                </a:solidFill>
              </a:rPr>
              <a:t>)</a:t>
            </a:r>
            <a:endParaRPr lang="de-DE" sz="1600" dirty="0">
              <a:solidFill>
                <a:schemeClr val="tx2">
                  <a:lumMod val="75000"/>
                </a:schemeClr>
              </a:solidFill>
            </a:endParaRPr>
          </a:p>
        </p:txBody>
      </p:sp>
      <p:grpSp>
        <p:nvGrpSpPr>
          <p:cNvPr id="27" name="Gruppieren 40"/>
          <p:cNvGrpSpPr>
            <a:grpSpLocks/>
          </p:cNvGrpSpPr>
          <p:nvPr/>
        </p:nvGrpSpPr>
        <p:grpSpPr bwMode="auto">
          <a:xfrm>
            <a:off x="5667870" y="2133581"/>
            <a:ext cx="1810945" cy="1954213"/>
            <a:chOff x="6386525" y="1904989"/>
            <a:chExt cx="1810693" cy="1953433"/>
          </a:xfrm>
        </p:grpSpPr>
        <p:sp>
          <p:nvSpPr>
            <p:cNvPr id="28" name="Textfeld 27"/>
            <p:cNvSpPr txBox="1"/>
            <p:nvPr/>
          </p:nvSpPr>
          <p:spPr>
            <a:xfrm>
              <a:off x="6386525" y="1904989"/>
              <a:ext cx="1810693" cy="276888"/>
            </a:xfrm>
            <a:prstGeom prst="rect">
              <a:avLst/>
            </a:prstGeom>
            <a:noFill/>
          </p:spPr>
          <p:txBody>
            <a:bodyPr wrap="none">
              <a:spAutoFit/>
            </a:bodyPr>
            <a:lstStyle/>
            <a:p>
              <a:pPr>
                <a:defRPr/>
              </a:pPr>
              <a:r>
                <a:rPr lang="de-DE" sz="1200" dirty="0">
                  <a:solidFill>
                    <a:srgbClr val="FF0000"/>
                  </a:solidFill>
                </a:rPr>
                <a:t>Erträglichkeitsgrenze</a:t>
              </a:r>
            </a:p>
          </p:txBody>
        </p:sp>
        <p:cxnSp>
          <p:nvCxnSpPr>
            <p:cNvPr id="29" name="Gerade Verbindung 28"/>
            <p:cNvCxnSpPr>
              <a:cxnSpLocks noChangeShapeType="1"/>
            </p:cNvCxnSpPr>
            <p:nvPr/>
          </p:nvCxnSpPr>
          <p:spPr bwMode="auto">
            <a:xfrm rot="5400000">
              <a:off x="5643570" y="3000372"/>
              <a:ext cx="1714512" cy="1588"/>
            </a:xfrm>
            <a:prstGeom prst="line">
              <a:avLst/>
            </a:prstGeom>
            <a:noFill/>
            <a:ln w="12700" algn="ctr">
              <a:solidFill>
                <a:schemeClr val="bg2"/>
              </a:solidFill>
              <a:round/>
              <a:headEnd/>
              <a:tailEnd/>
            </a:ln>
            <a:effectLst>
              <a:outerShdw blurRad="50800" dist="38100" dir="18900000" algn="bl" rotWithShape="0">
                <a:prstClr val="black">
                  <a:alpha val="40000"/>
                </a:prstClr>
              </a:outerShdw>
            </a:effectLst>
          </p:spPr>
        </p:cxnSp>
      </p:grpSp>
      <p:sp>
        <p:nvSpPr>
          <p:cNvPr id="30" name="Abgerundetes Rechteck 29"/>
          <p:cNvSpPr/>
          <p:nvPr/>
        </p:nvSpPr>
        <p:spPr bwMode="auto">
          <a:xfrm>
            <a:off x="4762461" y="4500570"/>
            <a:ext cx="3571868" cy="1806569"/>
          </a:xfrm>
          <a:prstGeom prst="roundRect">
            <a:avLst/>
          </a:prstGeom>
          <a:solidFill>
            <a:schemeClr val="tx2"/>
          </a:solidFill>
          <a:ln w="12700" cap="flat" cmpd="sng" algn="ctr">
            <a:noFill/>
            <a:prstDash val="solid"/>
            <a:round/>
            <a:headEnd type="none" w="med" len="med"/>
            <a:tailEnd type="triangle" w="med" len="med"/>
          </a:ln>
          <a:effectLst/>
        </p:spPr>
        <p:txBody>
          <a:bodyPr lIns="92075" tIns="46038" rIns="92075" bIns="46038" anchor="ctr"/>
          <a:lstStyle/>
          <a:p>
            <a:pPr algn="ctr">
              <a:defRPr/>
            </a:pPr>
            <a:r>
              <a:rPr lang="de-DE" sz="1600" dirty="0">
                <a:solidFill>
                  <a:schemeClr val="bg1"/>
                </a:solidFill>
              </a:rPr>
              <a:t>Entscheidend ist nicht die Anzahl der Einsatzkräfte, sondern die der verfügbaren Funktionen</a:t>
            </a:r>
          </a:p>
        </p:txBody>
      </p:sp>
      <p:grpSp>
        <p:nvGrpSpPr>
          <p:cNvPr id="31" name="Gruppieren 41"/>
          <p:cNvGrpSpPr>
            <a:grpSpLocks/>
          </p:cNvGrpSpPr>
          <p:nvPr/>
        </p:nvGrpSpPr>
        <p:grpSpPr bwMode="auto">
          <a:xfrm>
            <a:off x="6696569" y="2505056"/>
            <a:ext cx="1624163" cy="1582738"/>
            <a:chOff x="7396183" y="2276468"/>
            <a:chExt cx="1624905" cy="1581954"/>
          </a:xfrm>
        </p:grpSpPr>
        <p:cxnSp>
          <p:nvCxnSpPr>
            <p:cNvPr id="32" name="Gerade Verbindung 34"/>
            <p:cNvCxnSpPr>
              <a:cxnSpLocks noChangeShapeType="1"/>
            </p:cNvCxnSpPr>
            <p:nvPr/>
          </p:nvCxnSpPr>
          <p:spPr bwMode="auto">
            <a:xfrm rot="5400000">
              <a:off x="6822297" y="3178967"/>
              <a:ext cx="1357322" cy="1588"/>
            </a:xfrm>
            <a:prstGeom prst="line">
              <a:avLst/>
            </a:prstGeom>
            <a:noFill/>
            <a:ln w="12700" algn="ctr">
              <a:solidFill>
                <a:schemeClr val="bg2"/>
              </a:solidFill>
              <a:round/>
              <a:headEnd/>
              <a:tailEnd/>
            </a:ln>
            <a:effectLst>
              <a:outerShdw blurRad="50800" dist="38100" dir="18900000" algn="bl" rotWithShape="0">
                <a:prstClr val="black">
                  <a:alpha val="40000"/>
                </a:prstClr>
              </a:outerShdw>
            </a:effectLst>
          </p:spPr>
        </p:cxnSp>
        <p:sp>
          <p:nvSpPr>
            <p:cNvPr id="33" name="Textfeld 32"/>
            <p:cNvSpPr txBox="1"/>
            <p:nvPr/>
          </p:nvSpPr>
          <p:spPr>
            <a:xfrm>
              <a:off x="7396183" y="2276468"/>
              <a:ext cx="1624905" cy="261480"/>
            </a:xfrm>
            <a:prstGeom prst="rect">
              <a:avLst/>
            </a:prstGeom>
            <a:noFill/>
          </p:spPr>
          <p:txBody>
            <a:bodyPr wrap="none">
              <a:spAutoFit/>
            </a:bodyPr>
            <a:lstStyle/>
            <a:p>
              <a:pPr>
                <a:defRPr/>
              </a:pPr>
              <a:r>
                <a:rPr lang="de-DE" sz="1100" dirty="0">
                  <a:solidFill>
                    <a:srgbClr val="FF0000"/>
                  </a:solidFill>
                </a:rPr>
                <a:t>Reanimationsgrenze</a:t>
              </a:r>
            </a:p>
          </p:txBody>
        </p:sp>
      </p:grpSp>
      <p:grpSp>
        <p:nvGrpSpPr>
          <p:cNvPr id="34" name="Gruppieren 42"/>
          <p:cNvGrpSpPr>
            <a:grpSpLocks/>
          </p:cNvGrpSpPr>
          <p:nvPr/>
        </p:nvGrpSpPr>
        <p:grpSpPr bwMode="auto">
          <a:xfrm>
            <a:off x="7549060" y="2938444"/>
            <a:ext cx="1556836" cy="1149350"/>
            <a:chOff x="8229641" y="2709858"/>
            <a:chExt cx="1557384" cy="1148564"/>
          </a:xfrm>
        </p:grpSpPr>
        <p:cxnSp>
          <p:nvCxnSpPr>
            <p:cNvPr id="35" name="Gerade Verbindung 37"/>
            <p:cNvCxnSpPr>
              <a:cxnSpLocks noChangeShapeType="1"/>
            </p:cNvCxnSpPr>
            <p:nvPr/>
          </p:nvCxnSpPr>
          <p:spPr bwMode="auto">
            <a:xfrm rot="5400000">
              <a:off x="7893867" y="3393281"/>
              <a:ext cx="928694" cy="1588"/>
            </a:xfrm>
            <a:prstGeom prst="line">
              <a:avLst/>
            </a:prstGeom>
            <a:noFill/>
            <a:ln w="12700" algn="ctr">
              <a:solidFill>
                <a:schemeClr val="bg2"/>
              </a:solidFill>
              <a:round/>
              <a:headEnd/>
              <a:tailEnd/>
            </a:ln>
            <a:effectLst>
              <a:outerShdw blurRad="50800" dist="38100" dir="18900000" algn="bl" rotWithShape="0">
                <a:prstClr val="black">
                  <a:alpha val="40000"/>
                </a:prstClr>
              </a:outerShdw>
            </a:effectLst>
          </p:spPr>
        </p:cxnSp>
        <p:sp>
          <p:nvSpPr>
            <p:cNvPr id="36" name="Textfeld 35"/>
            <p:cNvSpPr txBox="1"/>
            <p:nvPr/>
          </p:nvSpPr>
          <p:spPr>
            <a:xfrm>
              <a:off x="8229641" y="2709858"/>
              <a:ext cx="1557384" cy="253742"/>
            </a:xfrm>
            <a:prstGeom prst="rect">
              <a:avLst/>
            </a:prstGeom>
            <a:noFill/>
          </p:spPr>
          <p:txBody>
            <a:bodyPr wrap="none">
              <a:spAutoFit/>
            </a:bodyPr>
            <a:lstStyle/>
            <a:p>
              <a:pPr>
                <a:defRPr/>
              </a:pPr>
              <a:r>
                <a:rPr lang="de-DE" sz="1050" dirty="0" err="1" smtClean="0">
                  <a:solidFill>
                    <a:srgbClr val="FF0000"/>
                  </a:solidFill>
                </a:rPr>
                <a:t>Rauchdurchzündung</a:t>
              </a:r>
              <a:endParaRPr lang="de-DE" sz="1050" dirty="0">
                <a:solidFill>
                  <a:srgbClr val="FF0000"/>
                </a:solidFill>
              </a:endParaRPr>
            </a:p>
          </p:txBody>
        </p:sp>
      </p:grpSp>
      <p:sp>
        <p:nvSpPr>
          <p:cNvPr id="37" name="Rechteck 36"/>
          <p:cNvSpPr/>
          <p:nvPr/>
        </p:nvSpPr>
        <p:spPr bwMode="auto">
          <a:xfrm>
            <a:off x="179388" y="579854"/>
            <a:ext cx="8964612" cy="277378"/>
          </a:xfrm>
          <a:prstGeom prst="rect">
            <a:avLst/>
          </a:prstGeom>
          <a:solidFill>
            <a:schemeClr val="bg2"/>
          </a:solidFill>
          <a:ln w="12700" cap="flat" cmpd="sng" algn="ctr">
            <a:noFill/>
            <a:prstDash val="solid"/>
            <a:round/>
            <a:headEnd type="none" w="sm" len="sm"/>
            <a:tailEnd type="triangl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buClrTx/>
              <a:buSzTx/>
              <a:buFontTx/>
              <a:buNone/>
              <a:tabLst/>
            </a:pPr>
            <a:r>
              <a:rPr kumimoji="0" lang="de-DE" sz="1600" b="1" i="0" u="none" strike="noStrike" cap="none" normalizeH="0" baseline="0" dirty="0" smtClean="0">
                <a:ln>
                  <a:noFill/>
                </a:ln>
                <a:solidFill>
                  <a:schemeClr val="bg1"/>
                </a:solidFill>
                <a:effectLst/>
                <a:latin typeface="Arial" charset="0"/>
              </a:rPr>
              <a:t>Folie 6: Kritischer</a:t>
            </a:r>
            <a:r>
              <a:rPr kumimoji="0" lang="de-DE" sz="1600" b="1" i="0" u="none" strike="noStrike" cap="none" normalizeH="0" dirty="0" smtClean="0">
                <a:ln>
                  <a:noFill/>
                </a:ln>
                <a:solidFill>
                  <a:schemeClr val="bg1"/>
                </a:solidFill>
                <a:effectLst/>
                <a:latin typeface="Arial" charset="0"/>
              </a:rPr>
              <a:t> Wohnungsbrand</a:t>
            </a:r>
            <a:endParaRPr kumimoji="0" lang="de-DE" sz="1600" b="1" i="0" u="none" strike="noStrike" cap="none" normalizeH="0" baseline="0" dirty="0" smtClean="0">
              <a:ln>
                <a:noFill/>
              </a:ln>
              <a:solidFill>
                <a:schemeClr val="bg1"/>
              </a:solidFill>
              <a:effectLst/>
              <a:latin typeface="Arial" charset="0"/>
            </a:endParaRPr>
          </a:p>
        </p:txBody>
      </p:sp>
      <p:sp>
        <p:nvSpPr>
          <p:cNvPr id="40" name="Titel 1"/>
          <p:cNvSpPr>
            <a:spLocks noGrp="1"/>
          </p:cNvSpPr>
          <p:nvPr>
            <p:ph type="title"/>
          </p:nvPr>
        </p:nvSpPr>
        <p:spPr>
          <a:xfrm>
            <a:off x="239713" y="95250"/>
            <a:ext cx="7832749" cy="379413"/>
          </a:xfrm>
        </p:spPr>
        <p:txBody>
          <a:bodyPr/>
          <a:lstStyle/>
          <a:p>
            <a:r>
              <a:rPr lang="de-DE" sz="1800" dirty="0" smtClean="0"/>
              <a:t>Zielsetzung und Grenzen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2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P spid="30" grpId="0" animBg="1"/>
    </p:bldLst>
  </p:timing>
</p:sld>
</file>

<file path=ppt/theme/theme1.xml><?xml version="1.0" encoding="utf-8"?>
<a:theme xmlns:a="http://schemas.openxmlformats.org/drawingml/2006/main" name="LFS-SH_2009">
  <a:themeElements>
    <a:clrScheme name="">
      <a:dk1>
        <a:srgbClr val="000000"/>
      </a:dk1>
      <a:lt1>
        <a:srgbClr val="FFFFFF"/>
      </a:lt1>
      <a:dk2>
        <a:srgbClr val="003399"/>
      </a:dk2>
      <a:lt2>
        <a:srgbClr val="FF0000"/>
      </a:lt2>
      <a:accent1>
        <a:srgbClr val="FFFF66"/>
      </a:accent1>
      <a:accent2>
        <a:srgbClr val="33CC33"/>
      </a:accent2>
      <a:accent3>
        <a:srgbClr val="FFFFFF"/>
      </a:accent3>
      <a:accent4>
        <a:srgbClr val="000000"/>
      </a:accent4>
      <a:accent5>
        <a:srgbClr val="FFFFB8"/>
      </a:accent5>
      <a:accent6>
        <a:srgbClr val="2DB92D"/>
      </a:accent6>
      <a:hlink>
        <a:srgbClr val="3399FF"/>
      </a:hlink>
      <a:folHlink>
        <a:srgbClr val="FF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sm" len="sm"/>
          <a:tailEnd type="triangle" w="sm" len="sm"/>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buClrTx/>
          <a:buSzTx/>
          <a:buFontTx/>
          <a:buNone/>
          <a:tabLst/>
          <a:defRPr kumimoji="0" sz="1200" b="0" i="0" u="none" strike="noStrike" cap="none" normalizeH="0" baseline="0" dirty="0" smtClean="0">
            <a:ln>
              <a:noFill/>
            </a:ln>
            <a:solidFill>
              <a:schemeClr val="tx1"/>
            </a:solidFill>
            <a:effectLst/>
            <a:latin typeface="Arial"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none" rtlCol="0" anchor="ctr" anchorCtr="0">
        <a:spAutoFit/>
      </a:bodyPr>
      <a:lstStyle>
        <a:defPPr algn="ctr">
          <a:defRPr sz="1200" dirty="0" smtClean="0"/>
        </a:defPPr>
      </a:lstStyle>
    </a:tx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LFSSH_2009</Template>
  <TotalTime>0</TotalTime>
  <Words>3135</Words>
  <Application>Microsoft Office PowerPoint</Application>
  <PresentationFormat>Bildschirmpräsentation (4:3)</PresentationFormat>
  <Paragraphs>535</Paragraphs>
  <Slides>44</Slides>
  <Notes>0</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LFS-SH_2009</vt:lpstr>
      <vt:lpstr>Leitfaden zur Einsatzführung in Ausnahmefällen</vt:lpstr>
      <vt:lpstr>Ausbildungsorganisation</vt:lpstr>
      <vt:lpstr>Einsatzführung in Ausnahmefällen</vt:lpstr>
      <vt:lpstr>Einsatzführung in Ausnahmefällen</vt:lpstr>
      <vt:lpstr>Zielsetzung und Grenzen</vt:lpstr>
      <vt:lpstr>Zielsetzung und Grenzen</vt:lpstr>
      <vt:lpstr>Zielsetzung und Grenzen</vt:lpstr>
      <vt:lpstr>Zielsetzung und Grenzen</vt:lpstr>
      <vt:lpstr>Zielsetzung und Grenzen</vt:lpstr>
      <vt:lpstr>Zielsetzung und Grenzen</vt:lpstr>
      <vt:lpstr>Leitfaden zur Einsatzführung in Ausnahmefällen</vt:lpstr>
      <vt:lpstr>Eintreffen im Feuerwehrhaus</vt:lpstr>
      <vt:lpstr>Eintreffen im Feuerwehrhaus</vt:lpstr>
      <vt:lpstr>Eintreffen im Feuerwehrhaus</vt:lpstr>
      <vt:lpstr>Eintreffen im Feuerwehrhaus</vt:lpstr>
      <vt:lpstr>Eintreffen im Feuerwehrhaus</vt:lpstr>
      <vt:lpstr>Eintreffen im Feuerwehrhaus</vt:lpstr>
      <vt:lpstr>Eintreffen im Feuerwehrhaus </vt:lpstr>
      <vt:lpstr>Eintreffen im Feuerwehrhaus</vt:lpstr>
      <vt:lpstr>Eintreffen im Feuerwehrhaus</vt:lpstr>
      <vt:lpstr>Eintreffen im Feuerwehrhaus</vt:lpstr>
      <vt:lpstr>Eintreffen im Feuerwehrhaus</vt:lpstr>
      <vt:lpstr>Anfahrt zur Einsatzstelle</vt:lpstr>
      <vt:lpstr>Anfahrt zur Einsatzstelle</vt:lpstr>
      <vt:lpstr>Anfahrt zur Einsatzstelle</vt:lpstr>
      <vt:lpstr>Anfahrt zur Einsatzstelle</vt:lpstr>
      <vt:lpstr>Anfahrt zur Einsatzstelle</vt:lpstr>
      <vt:lpstr>Anfahrt zur Einsatzstelle</vt:lpstr>
      <vt:lpstr>Anfahrt zur Einsatzstelle </vt:lpstr>
      <vt:lpstr>Anfahrt zur Einsatzstelle</vt:lpstr>
      <vt:lpstr>Anfahrt zur Einsatzstelle</vt:lpstr>
      <vt:lpstr>Anfahrt zur Einsatzstelle </vt:lpstr>
      <vt:lpstr>Anfahrt zur Einsatzstelle</vt:lpstr>
      <vt:lpstr>Einsatzstellenorganisation</vt:lpstr>
      <vt:lpstr>Einsatzstellenorganisation</vt:lpstr>
      <vt:lpstr>Einsatzstellenorganisation</vt:lpstr>
      <vt:lpstr>Einsatzstellenorganisation</vt:lpstr>
      <vt:lpstr>Einsatzstellenorganisation</vt:lpstr>
      <vt:lpstr>Einsatzstellenorganisation</vt:lpstr>
      <vt:lpstr>Einsatzstellenorganisation</vt:lpstr>
      <vt:lpstr>Einsatzstellenorganisation</vt:lpstr>
      <vt:lpstr>Einsatzstellenorganisation</vt:lpstr>
      <vt:lpstr>Einsatzstellenorganisation</vt:lpstr>
      <vt:lpstr>Einsatzstellenorganisation</vt:lpstr>
    </vt:vector>
  </TitlesOfParts>
  <Company>Landesfeuerwehrschule 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GEBR</dc:creator>
  <cp:lastModifiedBy>RAUE</cp:lastModifiedBy>
  <cp:revision>374</cp:revision>
  <dcterms:created xsi:type="dcterms:W3CDTF">2009-02-25T09:21:08Z</dcterms:created>
  <dcterms:modified xsi:type="dcterms:W3CDTF">2010-11-17T14:02:22Z</dcterms:modified>
</cp:coreProperties>
</file>