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29" r:id="rId2"/>
    <p:sldId id="597" r:id="rId3"/>
    <p:sldId id="742" r:id="rId4"/>
    <p:sldId id="732" r:id="rId5"/>
    <p:sldId id="892" r:id="rId6"/>
    <p:sldId id="746" r:id="rId7"/>
    <p:sldId id="755" r:id="rId8"/>
    <p:sldId id="778" r:id="rId9"/>
    <p:sldId id="730" r:id="rId10"/>
    <p:sldId id="741" r:id="rId11"/>
    <p:sldId id="779" r:id="rId12"/>
    <p:sldId id="780" r:id="rId13"/>
    <p:sldId id="781" r:id="rId14"/>
    <p:sldId id="782" r:id="rId15"/>
    <p:sldId id="783" r:id="rId16"/>
    <p:sldId id="784" r:id="rId17"/>
    <p:sldId id="785" r:id="rId18"/>
    <p:sldId id="786" r:id="rId19"/>
    <p:sldId id="787" r:id="rId20"/>
    <p:sldId id="756" r:id="rId21"/>
    <p:sldId id="731" r:id="rId22"/>
    <p:sldId id="757" r:id="rId23"/>
    <p:sldId id="758" r:id="rId24"/>
    <p:sldId id="884" r:id="rId25"/>
    <p:sldId id="759" r:id="rId26"/>
    <p:sldId id="886" r:id="rId27"/>
    <p:sldId id="761" r:id="rId28"/>
    <p:sldId id="762" r:id="rId29"/>
    <p:sldId id="772" r:id="rId30"/>
    <p:sldId id="751" r:id="rId31"/>
    <p:sldId id="888" r:id="rId32"/>
    <p:sldId id="752" r:id="rId33"/>
  </p:sldIdLst>
  <p:sldSz cx="9144000" cy="6858000" type="screen4x3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0324A-97BF-C74A-8A65-AAD409DA8EBE}" v="34" dt="2023-07-03T18:53:42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 autoAdjust="0"/>
    <p:restoredTop sz="94648"/>
  </p:normalViewPr>
  <p:slideViewPr>
    <p:cSldViewPr>
      <p:cViewPr varScale="1">
        <p:scale>
          <a:sx n="108" d="100"/>
          <a:sy n="108" d="100"/>
        </p:scale>
        <p:origin x="20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recht Fink" userId="70a3719f72ab121a" providerId="LiveId" clId="{0B00324A-97BF-C74A-8A65-AAD409DA8EBE}"/>
    <pc:docChg chg="undo custSel addSld delSld modSld">
      <pc:chgData name="Albrecht Fink" userId="70a3719f72ab121a" providerId="LiveId" clId="{0B00324A-97BF-C74A-8A65-AAD409DA8EBE}" dt="2023-07-03T18:53:42.087" v="124"/>
      <pc:docMkLst>
        <pc:docMk/>
      </pc:docMkLst>
      <pc:sldChg chg="addSp delSp modSp mod">
        <pc:chgData name="Albrecht Fink" userId="70a3719f72ab121a" providerId="LiveId" clId="{0B00324A-97BF-C74A-8A65-AAD409DA8EBE}" dt="2023-07-03T18:53:42.087" v="124"/>
        <pc:sldMkLst>
          <pc:docMk/>
          <pc:sldMk cId="0" sldId="888"/>
        </pc:sldMkLst>
        <pc:graphicFrameChg chg="add del">
          <ac:chgData name="Albrecht Fink" userId="70a3719f72ab121a" providerId="LiveId" clId="{0B00324A-97BF-C74A-8A65-AAD409DA8EBE}" dt="2023-07-03T16:56:24.408" v="50" actId="478"/>
          <ac:graphicFrameMkLst>
            <pc:docMk/>
            <pc:sldMk cId="0" sldId="888"/>
            <ac:graphicFrameMk id="2" creationId="{D3D20776-8E11-4777-CF5F-58FF616DD42C}"/>
          </ac:graphicFrameMkLst>
        </pc:graphicFrameChg>
        <pc:graphicFrameChg chg="add del mod modGraphic">
          <ac:chgData name="Albrecht Fink" userId="70a3719f72ab121a" providerId="LiveId" clId="{0B00324A-97BF-C74A-8A65-AAD409DA8EBE}" dt="2023-07-03T16:56:20.648" v="49" actId="478"/>
          <ac:graphicFrameMkLst>
            <pc:docMk/>
            <pc:sldMk cId="0" sldId="888"/>
            <ac:graphicFrameMk id="4" creationId="{5CE2B77F-A7EF-FBBB-8DB6-7A0ECD9AFB18}"/>
          </ac:graphicFrameMkLst>
        </pc:graphicFrameChg>
        <pc:graphicFrameChg chg="add del">
          <ac:chgData name="Albrecht Fink" userId="70a3719f72ab121a" providerId="LiveId" clId="{0B00324A-97BF-C74A-8A65-AAD409DA8EBE}" dt="2023-07-03T16:56:36.278" v="52" actId="3680"/>
          <ac:graphicFrameMkLst>
            <pc:docMk/>
            <pc:sldMk cId="0" sldId="888"/>
            <ac:graphicFrameMk id="5" creationId="{AA2891D1-E204-08BC-5A80-6ECE7035119D}"/>
          </ac:graphicFrameMkLst>
        </pc:graphicFrameChg>
        <pc:graphicFrameChg chg="add del">
          <ac:chgData name="Albrecht Fink" userId="70a3719f72ab121a" providerId="LiveId" clId="{0B00324A-97BF-C74A-8A65-AAD409DA8EBE}" dt="2023-07-03T16:56:43.198" v="54" actId="3680"/>
          <ac:graphicFrameMkLst>
            <pc:docMk/>
            <pc:sldMk cId="0" sldId="888"/>
            <ac:graphicFrameMk id="6" creationId="{DCD213FA-15C3-1218-3188-3CAE4A536B87}"/>
          </ac:graphicFrameMkLst>
        </pc:graphicFrameChg>
        <pc:graphicFrameChg chg="add del mod modGraphic">
          <ac:chgData name="Albrecht Fink" userId="70a3719f72ab121a" providerId="LiveId" clId="{0B00324A-97BF-C74A-8A65-AAD409DA8EBE}" dt="2023-07-03T17:01:23.656" v="80" actId="478"/>
          <ac:graphicFrameMkLst>
            <pc:docMk/>
            <pc:sldMk cId="0" sldId="888"/>
            <ac:graphicFrameMk id="7" creationId="{788B8526-DAF4-4C8B-5B74-4B8A24685247}"/>
          </ac:graphicFrameMkLst>
        </pc:graphicFrameChg>
        <pc:graphicFrameChg chg="del modGraphic">
          <ac:chgData name="Albrecht Fink" userId="70a3719f72ab121a" providerId="LiveId" clId="{0B00324A-97BF-C74A-8A65-AAD409DA8EBE}" dt="2023-07-03T16:39:19.477" v="26" actId="478"/>
          <ac:graphicFrameMkLst>
            <pc:docMk/>
            <pc:sldMk cId="0" sldId="888"/>
            <ac:graphicFrameMk id="8" creationId="{D5CE101B-E6DD-7383-EFE6-6D69FB96AA04}"/>
          </ac:graphicFrameMkLst>
        </pc:graphicFrameChg>
        <pc:graphicFrameChg chg="add mod">
          <ac:chgData name="Albrecht Fink" userId="70a3719f72ab121a" providerId="LiveId" clId="{0B00324A-97BF-C74A-8A65-AAD409DA8EBE}" dt="2023-07-03T18:53:42.087" v="124"/>
          <ac:graphicFrameMkLst>
            <pc:docMk/>
            <pc:sldMk cId="0" sldId="888"/>
            <ac:graphicFrameMk id="8" creationId="{DCDEA1DE-EB02-81A5-D0B4-321CAAA5693A}"/>
          </ac:graphicFrameMkLst>
        </pc:graphicFrameChg>
        <pc:graphicFrameChg chg="del">
          <ac:chgData name="Albrecht Fink" userId="70a3719f72ab121a" providerId="LiveId" clId="{0B00324A-97BF-C74A-8A65-AAD409DA8EBE}" dt="2023-07-03T16:39:22.854" v="27" actId="478"/>
          <ac:graphicFrameMkLst>
            <pc:docMk/>
            <pc:sldMk cId="0" sldId="888"/>
            <ac:graphicFrameMk id="9" creationId="{FC5E9139-4DE3-4D4C-A79E-34279F613015}"/>
          </ac:graphicFrameMkLst>
        </pc:graphicFrameChg>
        <pc:graphicFrameChg chg="del">
          <ac:chgData name="Albrecht Fink" userId="70a3719f72ab121a" providerId="LiveId" clId="{0B00324A-97BF-C74A-8A65-AAD409DA8EBE}" dt="2023-07-03T16:39:26.489" v="28" actId="478"/>
          <ac:graphicFrameMkLst>
            <pc:docMk/>
            <pc:sldMk cId="0" sldId="888"/>
            <ac:graphicFrameMk id="10" creationId="{643E523D-29C4-BC50-DA9A-1EDF2E25B19D}"/>
          </ac:graphicFrameMkLst>
        </pc:graphicFrameChg>
        <pc:graphicFrameChg chg="del">
          <ac:chgData name="Albrecht Fink" userId="70a3719f72ab121a" providerId="LiveId" clId="{0B00324A-97BF-C74A-8A65-AAD409DA8EBE}" dt="2023-07-03T16:39:29.339" v="29" actId="478"/>
          <ac:graphicFrameMkLst>
            <pc:docMk/>
            <pc:sldMk cId="0" sldId="888"/>
            <ac:graphicFrameMk id="11" creationId="{A15BA687-1BC1-635A-D92F-6F5FF766CBCF}"/>
          </ac:graphicFrameMkLst>
        </pc:graphicFrameChg>
      </pc:sldChg>
      <pc:sldChg chg="add del">
        <pc:chgData name="Albrecht Fink" userId="70a3719f72ab121a" providerId="LiveId" clId="{0B00324A-97BF-C74A-8A65-AAD409DA8EBE}" dt="2023-07-03T16:54:34.990" v="32"/>
        <pc:sldMkLst>
          <pc:docMk/>
          <pc:sldMk cId="1041790405" sldId="891"/>
        </pc:sldMkLst>
      </pc:sldChg>
    </pc:docChg>
  </pc:docChgLst>
  <pc:docChgLst>
    <pc:chgData name="Albrecht Fink" userId="70a3719f72ab121a" providerId="LiveId" clId="{32104B71-653D-4F4C-8410-46499C3AF6EB}"/>
    <pc:docChg chg="modSld">
      <pc:chgData name="Albrecht Fink" userId="70a3719f72ab121a" providerId="LiveId" clId="{32104B71-653D-4F4C-8410-46499C3AF6EB}" dt="2023-06-09T20:48:06.285" v="0" actId="207"/>
      <pc:docMkLst>
        <pc:docMk/>
      </pc:docMkLst>
      <pc:sldChg chg="modSp mod">
        <pc:chgData name="Albrecht Fink" userId="70a3719f72ab121a" providerId="LiveId" clId="{32104B71-653D-4F4C-8410-46499C3AF6EB}" dt="2023-06-09T20:48:06.285" v="0" actId="207"/>
        <pc:sldMkLst>
          <pc:docMk/>
          <pc:sldMk cId="0" sldId="732"/>
        </pc:sldMkLst>
        <pc:spChg chg="mod">
          <ac:chgData name="Albrecht Fink" userId="70a3719f72ab121a" providerId="LiveId" clId="{32104B71-653D-4F4C-8410-46499C3AF6EB}" dt="2023-06-09T20:48:06.285" v="0" actId="207"/>
          <ac:spMkLst>
            <pc:docMk/>
            <pc:sldMk cId="0" sldId="732"/>
            <ac:spMk id="9222" creationId="{A299F949-5613-D5AA-C862-7EDBE7E91A7D}"/>
          </ac:spMkLst>
        </pc:spChg>
      </pc:sldChg>
    </pc:docChg>
  </pc:docChgLst>
  <pc:docChgLst>
    <pc:chgData name="Albrecht Fink" userId="70a3719f72ab121a" providerId="LiveId" clId="{9CC6E401-758B-438B-9A1C-1ED01E53BD16}"/>
    <pc:docChg chg="modSld">
      <pc:chgData name="Albrecht Fink" userId="70a3719f72ab121a" providerId="LiveId" clId="{9CC6E401-758B-438B-9A1C-1ED01E53BD16}" dt="2023-06-26T19:06:03.185" v="4" actId="207"/>
      <pc:docMkLst>
        <pc:docMk/>
      </pc:docMkLst>
      <pc:sldChg chg="modSp mod">
        <pc:chgData name="Albrecht Fink" userId="70a3719f72ab121a" providerId="LiveId" clId="{9CC6E401-758B-438B-9A1C-1ED01E53BD16}" dt="2023-06-26T19:06:03.185" v="4" actId="207"/>
        <pc:sldMkLst>
          <pc:docMk/>
          <pc:sldMk cId="0" sldId="732"/>
        </pc:sldMkLst>
        <pc:spChg chg="mod">
          <ac:chgData name="Albrecht Fink" userId="70a3719f72ab121a" providerId="LiveId" clId="{9CC6E401-758B-438B-9A1C-1ED01E53BD16}" dt="2023-06-26T19:05:34.929" v="1" actId="1076"/>
          <ac:spMkLst>
            <pc:docMk/>
            <pc:sldMk cId="0" sldId="732"/>
            <ac:spMk id="9225" creationId="{3F4A3CDE-0798-AB88-5165-CC68396DD470}"/>
          </ac:spMkLst>
        </pc:spChg>
        <pc:spChg chg="mod">
          <ac:chgData name="Albrecht Fink" userId="70a3719f72ab121a" providerId="LiveId" clId="{9CC6E401-758B-438B-9A1C-1ED01E53BD16}" dt="2023-06-26T19:06:03.185" v="4" actId="207"/>
          <ac:spMkLst>
            <pc:docMk/>
            <pc:sldMk cId="0" sldId="732"/>
            <ac:spMk id="9226" creationId="{265A9BBD-8AA3-3D4C-DCC0-8C7F54D66F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039F1AC-482B-E49E-C6E7-5B92E26DFE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E04261-989D-ED3D-DE15-6226E1233B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3ACC1D7-B819-A0E7-5C7B-0061609ECB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6B6D7C6-2CC5-4CA3-BD8D-8AA2E3F7B7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fld id="{D6ECFED3-5D24-194E-B142-38EC566F89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F27759-906A-6F62-A19F-A92618AAAE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40EA77A-7607-789B-E60D-287DB18A1C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884E795-C878-0474-F8FF-78948D2E55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B9671B15-6397-C6DD-42EC-4EB6B0AF50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0F937A88-3072-7F33-CCBD-81E6848F2E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8887FC8D-F0DE-EC20-2C64-E0D9F4718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14" tIns="47556" rIns="95114" bIns="4755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/>
            </a:lvl1pPr>
          </a:lstStyle>
          <a:p>
            <a:pPr>
              <a:defRPr/>
            </a:pPr>
            <a:fld id="{62F063BC-F2A7-1B40-B722-BA02AACEF4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69AEEDF-994D-AD3C-B9F0-03B59153C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F3D7EA-0214-8B44-B656-D8C7E0213011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3787FA4-BD09-4CDA-1760-FAFB70664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E25C272-627F-9493-CDD0-DBF100021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C7A63A5-5121-D930-0534-C300C4D0A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D9911-756F-1548-A268-A7DF859B5FD0}" type="slidenum">
              <a:rPr lang="de-DE" altLang="de-DE" sz="1200" smtClean="0"/>
              <a:pPr/>
              <a:t>25</a:t>
            </a:fld>
            <a:endParaRPr lang="de-DE" altLang="de-DE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7C39580-C3C3-35EA-F426-0A031BF75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264124F-4417-D0FC-14BE-05C01CA75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46A1826-7FDB-22AF-5670-8551C3368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CE573D-9A52-7B49-89BB-74EE6004AE3E}" type="slidenum">
              <a:rPr lang="de-DE" altLang="de-DE" sz="1200" smtClean="0"/>
              <a:pPr/>
              <a:t>26</a:t>
            </a:fld>
            <a:endParaRPr lang="de-DE" altLang="de-DE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4C07BBE-CF14-A864-DC99-BBFACF4B8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EC843AE-88CC-7C05-2848-B78029F6A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1E773F5-CD9C-3BFA-5ACD-F92BFFB2E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B09D02-DB55-9745-8432-1D2C76E2D6C5}" type="slidenum">
              <a:rPr lang="de-DE" altLang="de-DE" sz="1200" smtClean="0"/>
              <a:pPr/>
              <a:t>27</a:t>
            </a:fld>
            <a:endParaRPr lang="de-DE" altLang="de-DE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3C2D153-1580-77EA-9D1E-4B52F3EBB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96315C9-EE94-AD02-CA80-DF61D8A7A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6B1D433-F229-6E7D-6FEF-BC8371485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818CF-1FEA-494E-990C-1882C52F65E2}" type="slidenum">
              <a:rPr lang="de-DE" altLang="de-DE" sz="1200" smtClean="0"/>
              <a:pPr/>
              <a:t>28</a:t>
            </a:fld>
            <a:endParaRPr lang="de-DE" altLang="de-DE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BD36B5F-A7E4-CA5F-2023-6B13D168C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B898CBF-D743-5AC5-7745-867E7231A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F4B6C8A-5035-A6B3-8DDB-7686A60D9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1D0B4-5A7C-3647-8ABF-1FD5ADCCA91E}" type="slidenum">
              <a:rPr lang="de-DE" altLang="de-DE" sz="1200" smtClean="0"/>
              <a:pPr/>
              <a:t>29</a:t>
            </a:fld>
            <a:endParaRPr lang="de-DE" altLang="de-DE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E554DA5-D94F-D4C8-D4B6-E66875257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99EC6B2-B520-25CA-51A8-E9BE2383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66A75C5-71A7-D589-B31A-B138BD9BB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BACCA7-FA98-F24B-9248-1CC4837ADC7E}" type="slidenum">
              <a:rPr lang="de-DE" altLang="de-DE" sz="1200" smtClean="0"/>
              <a:pPr/>
              <a:t>30</a:t>
            </a:fld>
            <a:endParaRPr lang="de-DE" altLang="de-DE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F7929AE-C16F-0DA9-9665-F7C6F57C2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4AEE48F-EEC6-97FA-80B8-477187FB2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2585FD7-A36B-F9B8-F8EB-C52B0936D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EE475E-DF7D-8941-AB76-CF39EF40FCF2}" type="slidenum">
              <a:rPr lang="de-DE" altLang="de-DE" sz="1200" smtClean="0"/>
              <a:pPr/>
              <a:t>32</a:t>
            </a:fld>
            <a:endParaRPr lang="de-DE" altLang="de-DE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721E136-7DE0-67D0-BEE8-03F63BB41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5C60484-EB24-2A18-AC17-B5573693B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DC3EA32-EBE1-427D-2EFC-8AE7B0C37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AA87E8-5F46-8740-84F5-CB4952E7143F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D498E48-95EF-EFE6-95BA-A27F1B7AE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01B0F73-3B02-EC1D-1698-F2F00AC0A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231A72E-EC75-9DA6-3DE7-2B34EE68A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618B02-C7DD-6746-9845-A9F13502473E}" type="slidenum">
              <a:rPr lang="de-DE" altLang="de-DE" sz="1200" smtClean="0"/>
              <a:pPr/>
              <a:t>4</a:t>
            </a:fld>
            <a:endParaRPr lang="de-DE" altLang="de-DE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D1E63DB-A789-F251-6A59-D1FBB34C0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85B8845-BAC9-AF9A-F139-7DD4FAF2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A7F9B47-4D8E-F800-5250-5A31BE401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F94FD3-7DF0-A141-943C-1B46DC832AC1}" type="slidenum">
              <a:rPr lang="de-DE" altLang="de-DE" sz="1200" smtClean="0"/>
              <a:pPr/>
              <a:t>7</a:t>
            </a:fld>
            <a:endParaRPr lang="de-DE" altLang="de-DE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F9946F9-EC46-8DCC-9824-5D970BD92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0300267-5E93-571F-8815-E505D02A3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4B91B75-E64D-09E5-66BF-9DBFE38E1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96A282-A575-5940-8C6F-514991750AA0}" type="slidenum">
              <a:rPr lang="de-DE" altLang="de-DE" sz="1200" smtClean="0"/>
              <a:pPr/>
              <a:t>8</a:t>
            </a:fld>
            <a:endParaRPr lang="de-DE" altLang="de-DE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5C0E8AA-653A-78C1-4B5C-D30452F89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310E9BA-D1A4-B480-A2C6-83FC93E9D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5E4A3C1-5959-46B6-14D4-BA6518C08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236458-B606-9A4A-ADC5-32FC57DC4EED}" type="slidenum">
              <a:rPr lang="de-DE" altLang="de-DE" sz="1200" smtClean="0"/>
              <a:pPr/>
              <a:t>9</a:t>
            </a:fld>
            <a:endParaRPr lang="de-DE" altLang="de-DE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1E91939-D15F-626E-73F2-4D57B2201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BC276D4-B220-71DE-0A46-7F2E3239E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77A729E-4861-B363-733C-E3F40C186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F7B7A-8391-A44E-B628-D32B6FA3A51B}" type="slidenum">
              <a:rPr lang="de-DE" altLang="de-DE" sz="1200" smtClean="0"/>
              <a:pPr/>
              <a:t>21</a:t>
            </a:fld>
            <a:endParaRPr lang="de-DE" altLang="de-DE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3EEA7B9-8C9E-93ED-F5EF-C8B0D1EE6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39B7994-6DAB-7E51-49B3-AE3661E68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22B5F48-AAF9-BD6D-81CE-555B6D66B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27A24-DA11-D34E-9F25-BEF61E006E4A}" type="slidenum">
              <a:rPr lang="de-DE" altLang="de-DE" sz="1200" smtClean="0"/>
              <a:pPr/>
              <a:t>22</a:t>
            </a:fld>
            <a:endParaRPr lang="de-DE" altLang="de-DE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9F95DF9-ACD0-F48C-0DC4-960335DE7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42039DA-5F46-58B1-F21A-2CCDECF6E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E16F453-5727-15FA-9CAB-062C327B0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A88652-8F6D-414A-BBED-5C689EB7BC87}" type="slidenum">
              <a:rPr lang="de-DE" altLang="de-DE" sz="1200" smtClean="0"/>
              <a:pPr/>
              <a:t>23</a:t>
            </a:fld>
            <a:endParaRPr lang="de-DE" altLang="de-DE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0FBB45B-1D6B-36D2-CA41-060CCF10A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5EBB4DA-B34E-9AA5-F2DA-C0C3BF4BB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0CF4AD1-14BB-6C79-29C9-92D7AD676D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A578DEE6-1AEC-764A-9C7E-D2F8BE321C26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74470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1DC11E9-99AF-6611-603B-310EB42B14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76F82C25-F831-C644-AA66-C06F9D0F8184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285846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311E608-8F05-F509-4F64-1027AACDA0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130AC507-0044-D545-A35A-F320A559746B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13799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B8D028A-B3DD-44B3-A542-3EF9C7976B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FFDD2FA1-F408-A843-9183-890582B91F65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3986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3D77856-6BC7-33C4-47CF-FE963636F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1754B7CD-4884-0941-BDAA-BAF9450EC2FF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424646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5867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495800" cy="5867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F1990A1-0AE8-F614-22FE-8AB02D2909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5B5ADE60-F71F-9143-A0DB-C4A993660B75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52489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4FC5193-6F25-F76D-F0EA-8E3059253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5BEE9608-0AD4-1747-A877-14A267A988C6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20253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DE12AB0E-3067-3A33-4661-7700D960AB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D85C320E-4458-2940-AF75-8115E4570379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147343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8D770AB5-8FFA-2098-B3C5-62594A185C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83AF24FF-94C1-FA4B-AFBA-24A344BD7A00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0134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BE317B2-3BDC-F395-73EA-191EF74147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FA41FAF5-B235-E146-8E0C-0331E50151C8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12225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D44F59-6C75-0285-CFA3-7770A2D2BB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9E055149-783F-B641-9365-CBECE533A7D7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44334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0A22B1B-3501-8AE3-1A3B-785C51C5E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572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17">
            <a:extLst>
              <a:ext uri="{FF2B5EF4-FFF2-40B4-BE49-F238E27FC236}">
                <a16:creationId xmlns:a16="http://schemas.microsoft.com/office/drawing/2014/main" id="{4E8056E0-F04A-1A78-3CF8-753E17C82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38" y="0"/>
            <a:ext cx="84582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grpSp>
        <p:nvGrpSpPr>
          <p:cNvPr id="1028" name="Group 26">
            <a:extLst>
              <a:ext uri="{FF2B5EF4-FFF2-40B4-BE49-F238E27FC236}">
                <a16:creationId xmlns:a16="http://schemas.microsoft.com/office/drawing/2014/main" id="{F706C28C-FF61-1AE0-6074-338D5A5386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81000"/>
            <a:ext cx="9148763" cy="36513"/>
            <a:chOff x="0" y="240"/>
            <a:chExt cx="5763" cy="23"/>
          </a:xfrm>
        </p:grpSpPr>
        <p:sp>
          <p:nvSpPr>
            <p:cNvPr id="1031" name="Rectangle 20">
              <a:extLst>
                <a:ext uri="{FF2B5EF4-FFF2-40B4-BE49-F238E27FC236}">
                  <a16:creationId xmlns:a16="http://schemas.microsoft.com/office/drawing/2014/main" id="{D31C3F99-DDDD-7009-28B1-96D6A59E30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"/>
              <a:ext cx="4128" cy="2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2" name="Rectangle 21">
              <a:extLst>
                <a:ext uri="{FF2B5EF4-FFF2-40B4-BE49-F238E27FC236}">
                  <a16:creationId xmlns:a16="http://schemas.microsoft.com/office/drawing/2014/main" id="{C899B909-9745-2EEE-F32D-682DDF4163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28" y="240"/>
              <a:ext cx="1635" cy="23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graphicFrame>
        <p:nvGraphicFramePr>
          <p:cNvPr id="1029" name="Object 15">
            <a:extLst>
              <a:ext uri="{FF2B5EF4-FFF2-40B4-BE49-F238E27FC236}">
                <a16:creationId xmlns:a16="http://schemas.microsoft.com/office/drawing/2014/main" id="{61CA22A9-E4DD-2EFE-A4D8-505E27C6BAC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504238" y="34925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1397000" imgH="1720850" progId="MSPhotoEd.3">
                  <p:embed/>
                </p:oleObj>
              </mc:Choice>
              <mc:Fallback>
                <p:oleObj name="Photo Editor Photo" r:id="rId13" imgW="1397000" imgH="1720850" progId="MSPhotoEd.3">
                  <p:embed/>
                  <p:pic>
                    <p:nvPicPr>
                      <p:cNvPr id="1029" name="Object 15">
                        <a:extLst>
                          <a:ext uri="{FF2B5EF4-FFF2-40B4-BE49-F238E27FC236}">
                            <a16:creationId xmlns:a16="http://schemas.microsoft.com/office/drawing/2014/main" id="{61CA22A9-E4DD-2EFE-A4D8-505E27C6B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38" y="34925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Rectangle 24">
            <a:extLst>
              <a:ext uri="{FF2B5EF4-FFF2-40B4-BE49-F238E27FC236}">
                <a16:creationId xmlns:a16="http://schemas.microsoft.com/office/drawing/2014/main" id="{45706DA1-D741-0785-8A43-E254C4CF35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90500" eaLnBrk="1" hangingPunct="1"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Fachbereich Sicherheit des KFV Ostholstein																	      				  </a:t>
            </a:r>
            <a:fld id="{9B33A678-3357-904D-84C7-A3A9C9B47838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/>
              <a:t>                                        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C59727C5-6D48-7AB8-86D1-86B17058FE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                                                                           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34D8899-062E-4DAB-4FA2-D29C3B6E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481013"/>
            <a:ext cx="4392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2800" dirty="0">
                <a:solidFill>
                  <a:srgbClr val="5F5F5F"/>
                </a:solidFill>
              </a:rPr>
              <a:t>Kreisfeuerwehrverband</a:t>
            </a:r>
          </a:p>
          <a:p>
            <a:pPr algn="ctr">
              <a:spcBef>
                <a:spcPct val="0"/>
              </a:spcBef>
            </a:pPr>
            <a:r>
              <a:rPr lang="de-DE" altLang="de-DE" sz="2800" dirty="0">
                <a:solidFill>
                  <a:srgbClr val="5F5F5F"/>
                </a:solidFill>
              </a:rPr>
              <a:t>Ostholstein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38E74FB3-B968-6FE5-3BFD-E373B3C0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2103438"/>
            <a:ext cx="5483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4000" dirty="0"/>
              <a:t>Herzlich Willkommen</a:t>
            </a:r>
            <a:br>
              <a:rPr lang="de-DE" altLang="de-DE" sz="4000" dirty="0"/>
            </a:br>
            <a:endParaRPr lang="de-DE" altLang="de-DE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1">
            <a:extLst>
              <a:ext uri="{FF2B5EF4-FFF2-40B4-BE49-F238E27FC236}">
                <a16:creationId xmlns:a16="http://schemas.microsoft.com/office/drawing/2014/main" id="{F45583BC-14AB-32F1-D0A9-794EB1DB1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FBCB50C-4988-1441-D273-83C7BB67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484" name="Text Box 9">
            <a:extLst>
              <a:ext uri="{FF2B5EF4-FFF2-40B4-BE49-F238E27FC236}">
                <a16:creationId xmlns:a16="http://schemas.microsoft.com/office/drawing/2014/main" id="{C56A8E02-5639-F466-4333-1DABE538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sym typeface="Monotype Sorts" pitchFamily="2" charset="2"/>
              </a:rPr>
              <a:t>1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Das Problem!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Europaweit einheitliche Führerscheinklassen seit 1999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Wegfall der „alten Klasse 3“ bis 7,5 t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Gewichtsbeschränkung für PKW-Führerschein Klasse B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bis max. 3,5 t  </a:t>
            </a:r>
          </a:p>
        </p:txBody>
      </p:sp>
      <p:sp>
        <p:nvSpPr>
          <p:cNvPr id="20485" name="Rectangle 11">
            <a:extLst>
              <a:ext uri="{FF2B5EF4-FFF2-40B4-BE49-F238E27FC236}">
                <a16:creationId xmlns:a16="http://schemas.microsoft.com/office/drawing/2014/main" id="{3481BBCB-CEDC-25C1-4409-4C5D152035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1">
            <a:extLst>
              <a:ext uri="{FF2B5EF4-FFF2-40B4-BE49-F238E27FC236}">
                <a16:creationId xmlns:a16="http://schemas.microsoft.com/office/drawing/2014/main" id="{65CF715C-1FDE-CE82-B7DA-476964C56A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ABA9BF40-A840-FF0F-D242-352B73B9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AAA84E22-723B-3D73-0608-1C3098B3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2</a:t>
            </a:r>
            <a:endParaRPr lang="de-DE" altLang="de-DE" sz="14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Die Auswirkungen!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Zunächst keine!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Es waren ausreichend Fahrer mit alter Klasse 3 vorhanden.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Viele Feuerwehrfahrzeuge (TSF) hatten ein zulässiges Gesamtgewicht von 3,5 t.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... daher ... von der Politik verschlafen!   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9F23635-E2B2-EF55-9158-128423549B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1">
            <a:extLst>
              <a:ext uri="{FF2B5EF4-FFF2-40B4-BE49-F238E27FC236}">
                <a16:creationId xmlns:a16="http://schemas.microsoft.com/office/drawing/2014/main" id="{14401D72-79D6-02D6-5704-D0BBCB025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D83B47D-D9E5-60FB-A744-8D9B4748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51A0A6D0-C186-DC13-279E-4B1ED4B0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3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Die Entwicklung!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Das Problem wird zunehmend konkreter!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Es ist absehbar, das zukünftig Fahrer für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Einsatzfahrzeuge 3,5 t – 7,5 t fehlen.   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2D9D955E-5298-8FBA-1EB6-EFA722CA10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1">
            <a:extLst>
              <a:ext uri="{FF2B5EF4-FFF2-40B4-BE49-F238E27FC236}">
                <a16:creationId xmlns:a16="http://schemas.microsoft.com/office/drawing/2014/main" id="{946CA3F4-AE01-8D52-2143-48EC2AF00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EDB82FE7-F701-CD1A-C62B-DC8649C7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D43D6038-7552-FFFE-27BB-CC5E0111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tabLst>
                <a:tab pos="5429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3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Die Entwicklung!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Das Problem wird zunehmend konkreter!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Wandel bei der Fahrzeugbeschaffung,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insbesondere bei der Feuerwehr</a:t>
            </a:r>
            <a:br>
              <a:rPr lang="de-DE" altLang="de-DE">
                <a:solidFill>
                  <a:schemeClr val="tx2"/>
                </a:solidFill>
              </a:rPr>
            </a:b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  <a:sym typeface="Symbol" pitchFamily="2" charset="2"/>
              </a:rPr>
              <a:t> </a:t>
            </a:r>
            <a:r>
              <a:rPr lang="de-DE" altLang="de-DE">
                <a:solidFill>
                  <a:schemeClr val="tx2"/>
                </a:solidFill>
              </a:rPr>
              <a:t>weniger TSF (3,5 t) – mehr TSF-W (7,5 t)   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396A74EE-1941-95DF-33A5-EBF4950F6A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1">
            <a:extLst>
              <a:ext uri="{FF2B5EF4-FFF2-40B4-BE49-F238E27FC236}">
                <a16:creationId xmlns:a16="http://schemas.microsoft.com/office/drawing/2014/main" id="{FBFF69A7-06CA-BF19-E2E7-8686B454F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75530F9E-E061-D200-C23E-285405B9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55C4A345-FC93-8FA4-EA83-3DDC3886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3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Die Entwicklung!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Das Problem wird zunehmend konkreter!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Städte und Gemeinden sehen horrende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Kosten für Führerscheine Klasse C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auf sich zukommen.   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202B8792-801E-75FA-9D7C-F88771D989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1">
            <a:extLst>
              <a:ext uri="{FF2B5EF4-FFF2-40B4-BE49-F238E27FC236}">
                <a16:creationId xmlns:a16="http://schemas.microsoft.com/office/drawing/2014/main" id="{58956538-A97E-AFBC-139D-96CE774BE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04574E82-0056-DE60-BD95-12D341D0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EF231FEF-B27D-1D80-8849-241B7AA3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4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Der zu kurze Wurf!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Fahrberechtigungsverordnung bis 4,75 t!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Aufgrund der Bestimmungen im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Straßenverkehrsgesetz (StVG) war „mehr“ nicht möglich.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Das StVG wird aufgrund des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zunehmenden Drucks geändert.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08ACDBFA-681E-DAC2-4106-57FA7B4D24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1">
            <a:extLst>
              <a:ext uri="{FF2B5EF4-FFF2-40B4-BE49-F238E27FC236}">
                <a16:creationId xmlns:a16="http://schemas.microsoft.com/office/drawing/2014/main" id="{0C45BC93-E3DE-4BE2-F391-0FDD14550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43C3357D-D264-3D83-FE7E-C827075C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8AA699A5-C835-61F1-E90D-63EA4E41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5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chemeClr val="tx2"/>
                </a:solidFill>
              </a:rPr>
              <a:t>Die Nachbesserung!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Fahrberechtigungsverordnung bis 7,5 t ab 10/2011!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Die Grenze für die zulässige Gesamtmasse </a:t>
            </a:r>
            <a:br>
              <a:rPr lang="de-DE" altLang="de-DE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wird auf 7,5 t angehoben.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</a:rPr>
              <a:t>Der Zustand von 1999 (alte Klasse 3) wird für den ehrenamtlichen Dienst in den „Rettungsorganisationen“ wieder hergestellt.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5B1263A2-E6C0-85F8-1E5E-8C02249E7C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>
            <a:extLst>
              <a:ext uri="{FF2B5EF4-FFF2-40B4-BE49-F238E27FC236}">
                <a16:creationId xmlns:a16="http://schemas.microsoft.com/office/drawing/2014/main" id="{FBB2931D-30C0-C9E6-D8E0-D14314037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20D1CA93-200B-861E-7E37-C8D1ADF2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F3276AF7-BB5A-AA19-5A82-4F777E615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1 2 3 4 5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... aber!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Konkrete Hinweise oder Vorgaben für eine </a:t>
            </a:r>
            <a:br>
              <a:rPr lang="de-DE" altLang="de-DE"/>
            </a:br>
            <a:r>
              <a:rPr lang="de-DE" altLang="de-DE"/>
              <a:t>rechtssichere Umsetzung werden nicht gegeben!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4C521BD6-36A7-68B4-37A2-47151749A4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1">
            <a:extLst>
              <a:ext uri="{FF2B5EF4-FFF2-40B4-BE49-F238E27FC236}">
                <a16:creationId xmlns:a16="http://schemas.microsoft.com/office/drawing/2014/main" id="{F06B19C0-CBDE-715B-CF2A-8BBA1D693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3F2C9C5C-9450-2A97-2544-F3B3CCBF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4354B09-0883-36B0-2A53-2B05F0D8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1 2 3 4 5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... aber!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Die in der FahrbVO aufgeführten Inhalte stellen </a:t>
            </a:r>
            <a:br>
              <a:rPr lang="de-DE" altLang="de-DE"/>
            </a:br>
            <a:r>
              <a:rPr lang="de-DE" altLang="de-DE"/>
              <a:t>lediglich Mindestanforderungen dar!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DD0D68E4-CEEB-DB7D-C7B5-45853A98A8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1">
            <a:extLst>
              <a:ext uri="{FF2B5EF4-FFF2-40B4-BE49-F238E27FC236}">
                <a16:creationId xmlns:a16="http://schemas.microsoft.com/office/drawing/2014/main" id="{BFAABC70-941C-C536-5077-E65111D74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453EAE4-68FD-464F-F02B-689B8CEE0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5E88357F-FF00-8C6E-3C1F-AF3EB2467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1 2 3 4 5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... aber!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Jeder </a:t>
            </a:r>
            <a:br>
              <a:rPr lang="de-DE" altLang="de-DE"/>
            </a:br>
            <a:r>
              <a:rPr lang="de-DE" altLang="de-DE"/>
              <a:t>„Ausbilder Fahrberechtigungsverordnung“</a:t>
            </a:r>
            <a:br>
              <a:rPr lang="de-DE" altLang="de-DE"/>
            </a:br>
            <a:r>
              <a:rPr lang="de-DE" altLang="de-DE"/>
              <a:t>ist für sein Tun und Handeln voll verantwortlich!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15E44DFE-F4C9-095B-6294-B40096C20B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80E82DE3-8F5D-BFF7-CD04-AB6FB31E5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 				                                                                              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CBCCBBE-1134-C1F1-16F7-C395FA7AF2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Begrüßung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3B4F4E2-71D7-D5B0-33BE-34F71D85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 dirty="0">
                <a:latin typeface="Arial Rounded MT Bold" panose="020F0704030504030204" pitchFamily="34" charset="77"/>
              </a:rPr>
            </a:br>
            <a:r>
              <a:rPr lang="de-DE" altLang="de-DE" sz="4000" dirty="0">
                <a:latin typeface="Arial Rounded MT Bold" panose="020F0704030504030204" pitchFamily="34" charset="77"/>
              </a:rPr>
              <a:t>Lehrgang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Ausbilder Fahrberechtigung für Einsatzfahrzeuge bis 7,5 Tonnen zulässiges Gesamtgewicht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3200" dirty="0">
                <a:solidFill>
                  <a:srgbClr val="000099"/>
                </a:solidFill>
                <a:latin typeface="Arial Rounded MT Bold" panose="020F0704030504030204" pitchFamily="34" charset="77"/>
              </a:rPr>
              <a:t>„Die rechtssichere Umsetzung der Fahrberechtigungsverordnung“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1">
            <a:extLst>
              <a:ext uri="{FF2B5EF4-FFF2-40B4-BE49-F238E27FC236}">
                <a16:creationId xmlns:a16="http://schemas.microsoft.com/office/drawing/2014/main" id="{3FDA67DC-3645-F84F-2B44-47AC35A3B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8A6692D5-E12C-B03A-024A-43754AFA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8FCA7F85-5D7A-2D3B-A69B-C4A6D705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  <a:sym typeface="Monotype Sorts" pitchFamily="2" charset="2"/>
              </a:rPr>
              <a:t> </a:t>
            </a:r>
            <a:r>
              <a:rPr lang="de-DE" altLang="de-DE" sz="14000">
                <a:solidFill>
                  <a:srgbClr val="FF0000"/>
                </a:solidFill>
                <a:cs typeface="Arial" panose="020B0604020202020204" pitchFamily="34" charset="0"/>
                <a:sym typeface="Monotype Sorts" pitchFamily="2" charset="2"/>
              </a:rPr>
              <a:t>1 2 3 4 5</a:t>
            </a:r>
            <a:endParaRPr lang="de-DE" altLang="de-DE" sz="1400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... daher!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... dieser Lehrgang</a:t>
            </a:r>
          </a:p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</a:rPr>
              <a:t>Lehrgang Ausbilder Fahrberechtigungsverordnung </a:t>
            </a:r>
            <a:br>
              <a:rPr lang="de-DE" altLang="de-DE">
                <a:solidFill>
                  <a:schemeClr val="folHlink"/>
                </a:solidFill>
              </a:rPr>
            </a:br>
            <a:r>
              <a:rPr lang="de-DE" altLang="de-DE">
                <a:solidFill>
                  <a:schemeClr val="folHlink"/>
                </a:solidFill>
              </a:rPr>
              <a:t>für Einsatzfahrzeuge mit einem </a:t>
            </a:r>
            <a:br>
              <a:rPr lang="de-DE" altLang="de-DE">
                <a:solidFill>
                  <a:schemeClr val="folHlink"/>
                </a:solidFill>
              </a:rPr>
            </a:br>
            <a:r>
              <a:rPr lang="de-DE" altLang="de-DE">
                <a:solidFill>
                  <a:schemeClr val="folHlink"/>
                </a:solidFill>
              </a:rPr>
              <a:t>zulässigen Gesamtgewicht bis 7,5 Tonnen</a:t>
            </a:r>
          </a:p>
          <a:p>
            <a:pPr algn="ctr">
              <a:spcBef>
                <a:spcPct val="50000"/>
              </a:spcBef>
            </a:pPr>
            <a:r>
              <a:rPr lang="de-DE" altLang="de-DE"/>
              <a:t>für eine rechtssichere Umsetzung</a:t>
            </a:r>
            <a:br>
              <a:rPr lang="de-DE" altLang="de-DE"/>
            </a:br>
            <a:r>
              <a:rPr lang="de-DE" altLang="de-DE"/>
              <a:t>der FahrbVO! 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925A321F-D56F-ECF3-9EB9-BD3F61D3F6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Ausgangslage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1">
            <a:extLst>
              <a:ext uri="{FF2B5EF4-FFF2-40B4-BE49-F238E27FC236}">
                <a16:creationId xmlns:a16="http://schemas.microsoft.com/office/drawing/2014/main" id="{8CA5E0C5-5C93-3E69-A7A1-E71989167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7EC2D1F-EF8B-407D-AA8B-1B6C8EFBE5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8A40D7A4-744A-4D82-E122-5CCCA042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Grundsätze der Unterweisung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1">
            <a:extLst>
              <a:ext uri="{FF2B5EF4-FFF2-40B4-BE49-F238E27FC236}">
                <a16:creationId xmlns:a16="http://schemas.microsoft.com/office/drawing/2014/main" id="{98A27D50-120A-B45C-D907-BF3A69E31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                                                                              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F83818E-4E22-5A62-F769-381A54AF92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6DD87DD5-C9BE-A016-F129-EE780CFB8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365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Unterweisung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Unterweisung vs. Belehrung</a:t>
            </a:r>
            <a:endParaRPr lang="de-DE" altLang="de-DE" sz="3600">
              <a:latin typeface="Arial Rounded MT Bold" panose="020F0704030504030204" pitchFamily="34" charset="77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1">
            <a:extLst>
              <a:ext uri="{FF2B5EF4-FFF2-40B4-BE49-F238E27FC236}">
                <a16:creationId xmlns:a16="http://schemas.microsoft.com/office/drawing/2014/main" id="{784412EB-4D06-39CE-1D5D-1B49B101D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C0EA390-F464-FE68-7D60-4009B9ED69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FF7EE6A2-2B51-AA56-1210-18263E06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Unterweisung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Unterweisung vs. Belehrung</a:t>
            </a:r>
            <a:endParaRPr lang="de-DE" altLang="de-DE" sz="3600">
              <a:latin typeface="Arial Rounded MT Bold" panose="020F0704030504030204" pitchFamily="34" charset="77"/>
            </a:endParaRP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662C9E5F-A62C-30A7-DC48-A870A54B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05138"/>
            <a:ext cx="5486400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5">
            <a:extLst>
              <a:ext uri="{FF2B5EF4-FFF2-40B4-BE49-F238E27FC236}">
                <a16:creationId xmlns:a16="http://schemas.microsoft.com/office/drawing/2014/main" id="{44E2ECC1-D593-0626-63ED-79D02947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06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6600"/>
                </a:solidFill>
              </a:rPr>
              <a:t>Predigt</a:t>
            </a:r>
          </a:p>
        </p:txBody>
      </p:sp>
      <p:sp>
        <p:nvSpPr>
          <p:cNvPr id="35847" name="Text Box 6">
            <a:extLst>
              <a:ext uri="{FF2B5EF4-FFF2-40B4-BE49-F238E27FC236}">
                <a16:creationId xmlns:a16="http://schemas.microsoft.com/office/drawing/2014/main" id="{4750218D-55C1-BE00-3931-75120E17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70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6600"/>
                </a:solidFill>
              </a:rPr>
              <a:t>Lektion</a:t>
            </a:r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E70E756A-FDCD-DCA2-D7D9-0415D61E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6600"/>
                </a:solidFill>
              </a:rPr>
              <a:t>Verweis</a:t>
            </a:r>
          </a:p>
        </p:txBody>
      </p:sp>
      <p:sp>
        <p:nvSpPr>
          <p:cNvPr id="35849" name="Text Box 8">
            <a:extLst>
              <a:ext uri="{FF2B5EF4-FFF2-40B4-BE49-F238E27FC236}">
                <a16:creationId xmlns:a16="http://schemas.microsoft.com/office/drawing/2014/main" id="{21E424DD-8C17-67EA-9051-5C315FB0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FF6600"/>
                </a:solidFill>
              </a:rPr>
              <a:t>Zurechtweisung</a:t>
            </a:r>
          </a:p>
        </p:txBody>
      </p:sp>
      <p:sp>
        <p:nvSpPr>
          <p:cNvPr id="35850" name="Text Box 9">
            <a:extLst>
              <a:ext uri="{FF2B5EF4-FFF2-40B4-BE49-F238E27FC236}">
                <a16:creationId xmlns:a16="http://schemas.microsoft.com/office/drawing/2014/main" id="{A6FF2766-9245-D13B-8986-1868E498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00CC00"/>
                </a:solidFill>
              </a:rPr>
              <a:t>Anleitung</a:t>
            </a:r>
          </a:p>
        </p:txBody>
      </p:sp>
      <p:sp>
        <p:nvSpPr>
          <p:cNvPr id="35851" name="Text Box 10">
            <a:extLst>
              <a:ext uri="{FF2B5EF4-FFF2-40B4-BE49-F238E27FC236}">
                <a16:creationId xmlns:a16="http://schemas.microsoft.com/office/drawing/2014/main" id="{802AFA59-8FD8-BF8F-7E9C-3DD6F029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051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00CC00"/>
                </a:solidFill>
              </a:rPr>
              <a:t>Anweisung</a:t>
            </a:r>
          </a:p>
        </p:txBody>
      </p:sp>
      <p:sp>
        <p:nvSpPr>
          <p:cNvPr id="35852" name="Text Box 11">
            <a:extLst>
              <a:ext uri="{FF2B5EF4-FFF2-40B4-BE49-F238E27FC236}">
                <a16:creationId xmlns:a16="http://schemas.microsoft.com/office/drawing/2014/main" id="{239CA156-8FAB-4F09-D360-40D5EC44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243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00CC00"/>
                </a:solidFill>
              </a:rPr>
              <a:t>Einarbeitung</a:t>
            </a:r>
          </a:p>
        </p:txBody>
      </p:sp>
      <p:sp>
        <p:nvSpPr>
          <p:cNvPr id="35853" name="Text Box 12">
            <a:extLst>
              <a:ext uri="{FF2B5EF4-FFF2-40B4-BE49-F238E27FC236}">
                <a16:creationId xmlns:a16="http://schemas.microsoft.com/office/drawing/2014/main" id="{59D823C9-7176-BD59-09CF-065AA13E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43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00CC00"/>
                </a:solidFill>
              </a:rPr>
              <a:t>Unterricht</a:t>
            </a:r>
          </a:p>
        </p:txBody>
      </p:sp>
      <p:sp>
        <p:nvSpPr>
          <p:cNvPr id="35854" name="Text Box 13">
            <a:extLst>
              <a:ext uri="{FF2B5EF4-FFF2-40B4-BE49-F238E27FC236}">
                <a16:creationId xmlns:a16="http://schemas.microsoft.com/office/drawing/2014/main" id="{90A7CBD9-A12A-1A91-1058-EB9DDE06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2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00CC00"/>
                </a:solidFill>
              </a:rPr>
              <a:t>Training</a:t>
            </a:r>
          </a:p>
        </p:txBody>
      </p:sp>
      <p:sp>
        <p:nvSpPr>
          <p:cNvPr id="35855" name="Line 14">
            <a:extLst>
              <a:ext uri="{FF2B5EF4-FFF2-40B4-BE49-F238E27FC236}">
                <a16:creationId xmlns:a16="http://schemas.microsoft.com/office/drawing/2014/main" id="{A70E741A-E198-D7A6-D4F0-20DBD1853C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133600"/>
            <a:ext cx="2057400" cy="4572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5">
            <a:extLst>
              <a:ext uri="{FF2B5EF4-FFF2-40B4-BE49-F238E27FC236}">
                <a16:creationId xmlns:a16="http://schemas.microsoft.com/office/drawing/2014/main" id="{D1F84411-72DD-AC88-3A61-A04BBE815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133600"/>
            <a:ext cx="2209800" cy="457200"/>
          </a:xfrm>
          <a:prstGeom prst="line">
            <a:avLst/>
          </a:prstGeom>
          <a:noFill/>
          <a:ln w="76200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1">
            <a:extLst>
              <a:ext uri="{FF2B5EF4-FFF2-40B4-BE49-F238E27FC236}">
                <a16:creationId xmlns:a16="http://schemas.microsoft.com/office/drawing/2014/main" id="{C180896D-DA60-66A7-C0B0-B5CB10A75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290A486E-3837-D89C-41C4-7C8DFD64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EED4607-0200-6800-CB64-DD915AF714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65125"/>
          </a:xfrm>
        </p:spPr>
        <p:txBody>
          <a:bodyPr>
            <a:spAutoFit/>
          </a:bodyPr>
          <a:lstStyle/>
          <a:p>
            <a:pPr eaLnBrk="1" hangingPunct="1"/>
            <a:r>
              <a:rPr lang="de-DE" altLang="de-DE"/>
              <a:t> Die Unterweisung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B26DB971-B4F2-68C2-399D-1EE635D8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11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288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65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37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09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81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5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altLang="de-DE" sz="15000" b="1">
                <a:latin typeface="Arial" panose="020B0604020202020204" pitchFamily="34" charset="0"/>
                <a:sym typeface="Monotype Sorts" pitchFamily="2" charset="2"/>
              </a:rPr>
              <a:t>§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de-DE" altLang="de-DE" b="1">
              <a:latin typeface="Arial" panose="020B0604020202020204" pitchFamily="34" charset="0"/>
              <a:sym typeface="Monotype Sorts" pitchFamily="2" charset="2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  <a:sym typeface="Monotype Sorts" pitchFamily="2" charset="2"/>
              </a:rPr>
              <a:t>Rechtliche Verankerung</a:t>
            </a:r>
            <a:br>
              <a:rPr lang="de-DE" altLang="de-DE" sz="4000" b="1">
                <a:latin typeface="Arial" panose="020B0604020202020204" pitchFamily="34" charset="0"/>
                <a:sym typeface="Monotype Sorts" pitchFamily="2" charset="2"/>
              </a:rPr>
            </a:br>
            <a:br>
              <a:rPr lang="de-DE" altLang="de-DE" sz="4000" b="1">
                <a:latin typeface="Arial" panose="020B0604020202020204" pitchFamily="34" charset="0"/>
                <a:sym typeface="Monotype Sorts" pitchFamily="2" charset="2"/>
              </a:rPr>
            </a:br>
            <a:r>
              <a:rPr lang="de-DE" altLang="de-DE" sz="2800">
                <a:latin typeface="Arial" panose="020B0604020202020204" pitchFamily="34" charset="0"/>
                <a:sym typeface="Monotype Sorts" pitchFamily="2" charset="2"/>
              </a:rPr>
              <a:t>Arbeitsschutzgesetz</a:t>
            </a:r>
            <a:br>
              <a:rPr lang="de-DE" altLang="de-DE" sz="2800" b="1">
                <a:latin typeface="Arial" panose="020B0604020202020204" pitchFamily="34" charset="0"/>
                <a:sym typeface="Monotype Sorts" pitchFamily="2" charset="2"/>
              </a:rPr>
            </a:br>
            <a:r>
              <a:rPr lang="de-DE" altLang="de-DE" sz="2800" b="1">
                <a:latin typeface="Arial" panose="020B0604020202020204" pitchFamily="34" charset="0"/>
                <a:sym typeface="Monotype Sorts" pitchFamily="2" charset="2"/>
              </a:rPr>
              <a:t> </a:t>
            </a:r>
            <a:r>
              <a:rPr lang="de-DE" altLang="de-DE" sz="2800">
                <a:latin typeface="Arial" panose="020B0604020202020204" pitchFamily="34" charset="0"/>
                <a:sym typeface="Monotype Sorts" pitchFamily="2" charset="2"/>
              </a:rPr>
              <a:t>D</a:t>
            </a:r>
            <a:r>
              <a:rPr lang="de-DE" altLang="de-DE" sz="2800">
                <a:latin typeface="Arial" panose="020B0604020202020204" pitchFamily="34" charset="0"/>
              </a:rPr>
              <a:t>GUV V1 Grundsätze der Prävention</a:t>
            </a:r>
            <a:r>
              <a:rPr lang="de-DE" altLang="de-DE" sz="2800">
                <a:latin typeface="Arial" panose="020B0604020202020204" pitchFamily="34" charset="0"/>
                <a:sym typeface="Monotype Sorts" pitchFamily="2" charset="2"/>
              </a:rPr>
              <a:t> </a:t>
            </a:r>
            <a:br>
              <a:rPr lang="de-DE" altLang="de-DE" sz="2800">
                <a:latin typeface="Arial" panose="020B0604020202020204" pitchFamily="34" charset="0"/>
                <a:sym typeface="Monotype Sorts" pitchFamily="2" charset="2"/>
              </a:rPr>
            </a:br>
            <a:r>
              <a:rPr lang="de-DE" altLang="de-DE" sz="2800">
                <a:latin typeface="Arial" panose="020B0604020202020204" pitchFamily="34" charset="0"/>
                <a:sym typeface="Monotype Sorts" pitchFamily="2" charset="2"/>
              </a:rPr>
              <a:t>GUV-V C 53 Unfallverhütungsvorschrift Feuerwehren</a:t>
            </a:r>
            <a:endParaRPr lang="de-DE" altLang="de-DE" sz="2800" b="1">
              <a:latin typeface="Arial" panose="020B0604020202020204" pitchFamily="34" charset="0"/>
              <a:sym typeface="Monotype Sorts" pitchFamily="2" charset="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1">
            <a:extLst>
              <a:ext uri="{FF2B5EF4-FFF2-40B4-BE49-F238E27FC236}">
                <a16:creationId xmlns:a16="http://schemas.microsoft.com/office/drawing/2014/main" id="{02AECFFD-D906-C876-7D04-621960C02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8DDF469-F346-0FE1-B38B-315397E7C9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2A7C04BB-0598-7C78-8051-B67D2289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Rechtliche Rahmen: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/>
              <a:t>Arbeitsschutzgesetz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§ 12 Unterweisung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 sz="2000">
                <a:solidFill>
                  <a:srgbClr val="000000"/>
                </a:solidFill>
              </a:rPr>
              <a:t>(1) Der Arbeitgeber hat die Beschäftigten über Sicherheit und Gesund-heitsschutz bei der Arbeit ... ausreichend und angemessen zu unter-weisen. </a:t>
            </a:r>
            <a:r>
              <a:rPr lang="de-DE" altLang="de-DE" sz="2000">
                <a:solidFill>
                  <a:srgbClr val="FF0000"/>
                </a:solidFill>
              </a:rPr>
              <a:t>Die Unterweisung umfasst Anweisungen und Erläuterungen, die eigens auf den Arbeitsplatz oder den Aufgabenbereich der Beschäftigten ausgerichtet sind.</a:t>
            </a:r>
            <a:r>
              <a:rPr lang="de-DE" altLang="de-DE" sz="2000">
                <a:solidFill>
                  <a:srgbClr val="000000"/>
                </a:solidFill>
              </a:rPr>
              <a:t> Die Unterweisung muss bei der Einstellung, bei Veränderungen im Aufgabenbereich, der Einführung neuer Arbeitsmittel oder einer neuen Technologie vor Aufnahme der Tätigkeit der Beschäf-tigten erfolgen. </a:t>
            </a:r>
            <a:r>
              <a:rPr lang="de-DE" altLang="de-DE" sz="2000">
                <a:solidFill>
                  <a:srgbClr val="FF0000"/>
                </a:solidFill>
              </a:rPr>
              <a:t>Die Unterweisung muss</a:t>
            </a:r>
            <a:r>
              <a:rPr lang="de-DE" altLang="de-DE" sz="2000">
                <a:solidFill>
                  <a:srgbClr val="000000"/>
                </a:solidFill>
              </a:rPr>
              <a:t> </a:t>
            </a:r>
            <a:r>
              <a:rPr lang="de-DE" altLang="de-DE" sz="2000">
                <a:solidFill>
                  <a:srgbClr val="FF0000"/>
                </a:solidFill>
              </a:rPr>
              <a:t>an die Gefährdungsentwicklung angepasst sein und</a:t>
            </a:r>
            <a:r>
              <a:rPr lang="de-DE" altLang="de-DE" sz="2000">
                <a:solidFill>
                  <a:srgbClr val="000000"/>
                </a:solidFill>
              </a:rPr>
              <a:t> </a:t>
            </a:r>
            <a:r>
              <a:rPr lang="de-DE" altLang="de-DE" sz="2000">
                <a:solidFill>
                  <a:srgbClr val="FF0000"/>
                </a:solidFill>
              </a:rPr>
              <a:t>erforderlichenfalls regelmäßig wiederholt werden</a:t>
            </a:r>
            <a:r>
              <a:rPr lang="de-DE" altLang="de-DE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1">
            <a:extLst>
              <a:ext uri="{FF2B5EF4-FFF2-40B4-BE49-F238E27FC236}">
                <a16:creationId xmlns:a16="http://schemas.microsoft.com/office/drawing/2014/main" id="{AF6B2AD0-2791-6B2E-BAE9-AB3470C30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1BB78BF-9013-C933-B54B-F8749C36C4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</a:t>
            </a: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C5CC6F34-1C53-1B35-0A85-8CBC5118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Rechtliche Rahmen: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/>
              <a:t>DGUV-V1 Grundsätze der Prävention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§ 4 Unterweisung der Versicherten</a:t>
            </a:r>
            <a:br>
              <a:rPr lang="de-DE" altLang="de-DE" sz="2000">
                <a:solidFill>
                  <a:srgbClr val="000000"/>
                </a:solidFill>
              </a:rPr>
            </a:br>
            <a:r>
              <a:rPr lang="de-DE" altLang="de-DE" sz="2000">
                <a:solidFill>
                  <a:srgbClr val="000000"/>
                </a:solidFill>
              </a:rPr>
              <a:t>(1) Der Unternehmer hat die Versicherten über Sicherheit und Gesund-heitsschutz bei der Arbeit, insbesondere über die mit ihrer Arbeit ver-bundenen Gefährdungen und die Maßnahmen zu ihrer Verhütung, entsprechend § 12 Abs. 1 Arbeitsschutzgesetz ... zu unterweisen; </a:t>
            </a:r>
            <a:r>
              <a:rPr lang="de-DE" altLang="de-DE" sz="2000">
                <a:solidFill>
                  <a:srgbClr val="FF0000"/>
                </a:solidFill>
              </a:rPr>
              <a:t>die Unterweisung muss erforderlichenfalls wiederholt werden, mindestens aber einmal jährlich erfolgen</a:t>
            </a:r>
            <a:r>
              <a:rPr lang="de-DE" altLang="de-DE" sz="2000">
                <a:solidFill>
                  <a:srgbClr val="000000"/>
                </a:solidFill>
              </a:rPr>
              <a:t>; sie muss dokumentiert werden.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ußzeilenplatzhalter 1">
            <a:extLst>
              <a:ext uri="{FF2B5EF4-FFF2-40B4-BE49-F238E27FC236}">
                <a16:creationId xmlns:a16="http://schemas.microsoft.com/office/drawing/2014/main" id="{415FF9CB-F5D4-692D-22C1-2A25B74C5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98D8034-E355-4016-67F5-604231D81E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9739D9C8-463C-1D43-CF04-0C0EA038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Rechtliche Rahmen: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/>
              <a:t>DGUV-V1 Grundsätze der Prävention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§ 4 Unterweisung der Versicherten</a:t>
            </a:r>
            <a:br>
              <a:rPr lang="de-DE" altLang="de-DE" sz="2000">
                <a:solidFill>
                  <a:srgbClr val="000000"/>
                </a:solidFill>
              </a:rPr>
            </a:br>
            <a:r>
              <a:rPr lang="de-DE" altLang="de-DE" sz="2000">
                <a:solidFill>
                  <a:srgbClr val="000000"/>
                </a:solidFill>
              </a:rPr>
              <a:t>(1) Der Unternehmer hat die Versicherten über Sicherheit und Gesund-heitsschutz bei der Arbeit, insbesondere über die mit ihrer Arbeit ver-bundenen Gefährdungen und die Maßnahmen zu ihrer Verhütung, entsprechend § 12 Abs. 1 Arbeitsschutzgesetz ... zu unterweisen; </a:t>
            </a:r>
            <a:r>
              <a:rPr lang="de-DE" altLang="de-DE" sz="2000"/>
              <a:t>die Unterweisung muss erforderlichenfalls wiederholt werden, mindestens aber einmal jährlich erfolgen</a:t>
            </a:r>
            <a:r>
              <a:rPr lang="de-DE" altLang="de-DE" sz="2000">
                <a:solidFill>
                  <a:srgbClr val="000000"/>
                </a:solidFill>
              </a:rPr>
              <a:t>; </a:t>
            </a:r>
            <a:r>
              <a:rPr lang="de-DE" altLang="de-DE" sz="2000">
                <a:solidFill>
                  <a:srgbClr val="FF0000"/>
                </a:solidFill>
              </a:rPr>
              <a:t>sie muss dokumentiert werden</a:t>
            </a:r>
            <a:r>
              <a:rPr lang="de-DE" altLang="de-DE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1">
            <a:extLst>
              <a:ext uri="{FF2B5EF4-FFF2-40B4-BE49-F238E27FC236}">
                <a16:creationId xmlns:a16="http://schemas.microsoft.com/office/drawing/2014/main" id="{D9215F86-A8B7-7BBE-AFE5-360E0305D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7F40A77-1EEC-F7B9-F188-6B36A00ACA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29638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</a:t>
            </a: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2CA3429E-658E-6CF8-AC58-BA479E35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36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36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3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3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Der Rechtliche Rahmen: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/>
              <a:t>DGUV-V C 53 Unfallverhütungsvorschrift Feuerwehren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altLang="de-DE" sz="2000"/>
              <a:t>§ 15 Unterweisung</a:t>
            </a:r>
            <a:br>
              <a:rPr lang="de-DE" altLang="de-DE" sz="2000"/>
            </a:br>
            <a:r>
              <a:rPr lang="de-DE" altLang="de-DE" sz="2000"/>
              <a:t>Die Feuerwehrangehörigen sind im Rahmen der Aus- und Fortbildung</a:t>
            </a:r>
            <a:br>
              <a:rPr lang="de-DE" altLang="de-DE" sz="2000"/>
            </a:br>
            <a:r>
              <a:rPr lang="de-DE" altLang="de-DE" sz="2000"/>
              <a:t>über die Gefahren im Feuerwehrdienst sowie über die Maßnahmen zur</a:t>
            </a:r>
            <a:br>
              <a:rPr lang="de-DE" altLang="de-DE" sz="2000"/>
            </a:br>
            <a:r>
              <a:rPr lang="de-DE" altLang="de-DE" sz="2000"/>
              <a:t>Verhütung von Unfällen zu unterweisen.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ußzeilenplatzhalter 1">
            <a:extLst>
              <a:ext uri="{FF2B5EF4-FFF2-40B4-BE49-F238E27FC236}">
                <a16:creationId xmlns:a16="http://schemas.microsoft.com/office/drawing/2014/main" id="{F12D96E3-7102-078E-DC0D-CFC3ABF77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FC6EE47-0DD4-9ED9-AC62-E79D076C73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Die Unterweisung – Kommunikation </a:t>
            </a:r>
          </a:p>
        </p:txBody>
      </p:sp>
      <p:sp>
        <p:nvSpPr>
          <p:cNvPr id="845827" name="Text Box 3">
            <a:extLst>
              <a:ext uri="{FF2B5EF4-FFF2-40B4-BE49-F238E27FC236}">
                <a16:creationId xmlns:a16="http://schemas.microsoft.com/office/drawing/2014/main" id="{87C4ADBD-63E1-ACB6-A2E7-4E3DFED4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87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64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41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18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9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6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3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0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800" b="1">
                <a:solidFill>
                  <a:srgbClr val="F02924"/>
                </a:solidFill>
                <a:latin typeface="Arial" panose="020B0604020202020204" pitchFamily="34" charset="0"/>
              </a:rPr>
              <a:t>Kommunikation muss 5 Barrieren überwinden:</a:t>
            </a:r>
          </a:p>
          <a:p>
            <a:pPr algn="ctr"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Gesagt ist nicht gleich gehört !</a:t>
            </a:r>
          </a:p>
          <a:p>
            <a:pPr algn="ctr"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Gehört ist nicht gleich verstanden !!</a:t>
            </a:r>
          </a:p>
          <a:p>
            <a:pPr algn="ctr"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Verstanden ist nicht gleich einverstanden !!!</a:t>
            </a:r>
          </a:p>
          <a:p>
            <a:pPr algn="ctr"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Einverstanden ist nicht gleich umgesetzt !!!!</a:t>
            </a:r>
          </a:p>
          <a:p>
            <a:pPr algn="ctr"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Umgesetzt ist nicht gleich beibehalten !!!!!</a:t>
            </a:r>
          </a:p>
        </p:txBody>
      </p:sp>
      <p:pic>
        <p:nvPicPr>
          <p:cNvPr id="845828" name="Picture 4">
            <a:extLst>
              <a:ext uri="{FF2B5EF4-FFF2-40B4-BE49-F238E27FC236}">
                <a16:creationId xmlns:a16="http://schemas.microsoft.com/office/drawing/2014/main" id="{4B238659-98DC-675F-827E-98E3E01C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1447800" y="4114800"/>
            <a:ext cx="3278188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5829" name="Group 5">
            <a:extLst>
              <a:ext uri="{FF2B5EF4-FFF2-40B4-BE49-F238E27FC236}">
                <a16:creationId xmlns:a16="http://schemas.microsoft.com/office/drawing/2014/main" id="{00008CA6-2806-13CF-76A5-2CE91EC24BA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037013"/>
            <a:ext cx="3352800" cy="2247900"/>
            <a:chOff x="3312" y="2543"/>
            <a:chExt cx="2112" cy="1416"/>
          </a:xfrm>
        </p:grpSpPr>
        <p:sp>
          <p:nvSpPr>
            <p:cNvPr id="51207" name="Cloud">
              <a:extLst>
                <a:ext uri="{FF2B5EF4-FFF2-40B4-BE49-F238E27FC236}">
                  <a16:creationId xmlns:a16="http://schemas.microsoft.com/office/drawing/2014/main" id="{851B6999-555A-C33B-D04A-8A87D5E21E9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312" y="2543"/>
              <a:ext cx="2112" cy="1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4 h 21600"/>
                <a:gd name="T14" fmla="*/ 17090 w 21600"/>
                <a:gd name="T15" fmla="*/ 173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1208" name="Text Box 7">
              <a:extLst>
                <a:ext uri="{FF2B5EF4-FFF2-40B4-BE49-F238E27FC236}">
                  <a16:creationId xmlns:a16="http://schemas.microsoft.com/office/drawing/2014/main" id="{07CC3635-26BA-51A8-84FE-36383D7BA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736"/>
              <a:ext cx="168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b="0">
                  <a:solidFill>
                    <a:schemeClr val="bg1"/>
                  </a:solidFill>
                </a:rPr>
                <a:t>Hier sind </a:t>
              </a:r>
              <a:br>
                <a:rPr lang="de-DE" altLang="de-DE" b="0">
                  <a:solidFill>
                    <a:schemeClr val="bg1"/>
                  </a:solidFill>
                </a:rPr>
              </a:br>
              <a:r>
                <a:rPr lang="de-DE" altLang="de-DE" b="0">
                  <a:solidFill>
                    <a:schemeClr val="bg1"/>
                  </a:solidFill>
                </a:rPr>
                <a:t>insbesondere die Führungskräfte gefordert!!!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44C0CF18-0D0E-2085-CF3E-B0D512E48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259D13A-FA4D-0F4A-D9EE-F88DB9E4B8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Ausbildungsziel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A70C41CE-884D-ECFF-43EC-BBA65FCD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610600" cy="26479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Die Kenntnisse aus dem Lehrgang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„Ausbilder Fahrberechtigung für Einsatzfahrzeuge bis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7,5 t zulässiges Gesamtgewicht“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sollen dazu befähigen, die Fahrberechtigungsverordnung rechtssicher umzusetzen.    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3D01F73-0E74-4C2F-21A4-A9A7CBE3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8610600" cy="26479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</a:rPr>
              <a:t>Die zukünftig Fahrberechtigten sollen durch die Ausbildung in die Lage versetzt werden, 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>
                <a:solidFill>
                  <a:schemeClr val="bg1"/>
                </a:solidFill>
              </a:rPr>
              <a:t>Einsatzfahrzeuge mit einem zulässigen Gesamtgewicht bis 7,5 t auf der Basis der rechtlichen Bestimmungen sicher zu führen.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6">
            <a:extLst>
              <a:ext uri="{FF2B5EF4-FFF2-40B4-BE49-F238E27FC236}">
                <a16:creationId xmlns:a16="http://schemas.microsoft.com/office/drawing/2014/main" id="{FA5095D1-6374-AB86-D4F9-B91DE8D5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5672"/>
          <a:stretch>
            <a:fillRect/>
          </a:stretch>
        </p:blipFill>
        <p:spPr bwMode="auto">
          <a:xfrm>
            <a:off x="3203575" y="738188"/>
            <a:ext cx="28924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Grafik 2">
            <a:extLst>
              <a:ext uri="{FF2B5EF4-FFF2-40B4-BE49-F238E27FC236}">
                <a16:creationId xmlns:a16="http://schemas.microsoft.com/office/drawing/2014/main" id="{D1BA8EC6-A72F-A6A4-6ED4-11A768B3B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17186"/>
          <a:stretch>
            <a:fillRect/>
          </a:stretch>
        </p:blipFill>
        <p:spPr bwMode="auto">
          <a:xfrm>
            <a:off x="152400" y="736600"/>
            <a:ext cx="2971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Grafik 5">
            <a:extLst>
              <a:ext uri="{FF2B5EF4-FFF2-40B4-BE49-F238E27FC236}">
                <a16:creationId xmlns:a16="http://schemas.microsoft.com/office/drawing/2014/main" id="{9AFC5CA7-3A79-F96F-DFD3-96E07E260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736600"/>
            <a:ext cx="28495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89884CF2-7B51-138D-0A8D-A23D599A4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DC2B053D-A3F8-3FFA-7F73-B0ACE654F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Lehrgangsorganisation – Gruppeneinteilung</a:t>
            </a:r>
          </a:p>
        </p:txBody>
      </p:sp>
      <p:grpSp>
        <p:nvGrpSpPr>
          <p:cNvPr id="53255" name="Group 5">
            <a:extLst>
              <a:ext uri="{FF2B5EF4-FFF2-40B4-BE49-F238E27FC236}">
                <a16:creationId xmlns:a16="http://schemas.microsoft.com/office/drawing/2014/main" id="{994963E1-7B34-FD71-9173-AE13DE00404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310063"/>
            <a:ext cx="8839200" cy="1981200"/>
            <a:chOff x="96" y="2544"/>
            <a:chExt cx="5568" cy="1248"/>
          </a:xfrm>
        </p:grpSpPr>
        <p:graphicFrame>
          <p:nvGraphicFramePr>
            <p:cNvPr id="53257" name="Object 6">
              <a:extLst>
                <a:ext uri="{FF2B5EF4-FFF2-40B4-BE49-F238E27FC236}">
                  <a16:creationId xmlns:a16="http://schemas.microsoft.com/office/drawing/2014/main" id="{1261D5DA-6D31-A540-7624-6E0422A10B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544"/>
            <a:ext cx="1824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2413000" imgH="1917700" progId="MSPhotoEd.3">
                    <p:embed/>
                  </p:oleObj>
                </mc:Choice>
                <mc:Fallback>
                  <p:oleObj name="Photo Editor Photo" r:id="rId6" imgW="2413000" imgH="1917700" progId="MSPhotoEd.3">
                    <p:embed/>
                    <p:pic>
                      <p:nvPicPr>
                        <p:cNvPr id="53257" name="Object 6">
                          <a:extLst>
                            <a:ext uri="{FF2B5EF4-FFF2-40B4-BE49-F238E27FC236}">
                              <a16:creationId xmlns:a16="http://schemas.microsoft.com/office/drawing/2014/main" id="{1261D5DA-6D31-A540-7624-6E0422A10B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544"/>
                          <a:ext cx="1824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7">
              <a:extLst>
                <a:ext uri="{FF2B5EF4-FFF2-40B4-BE49-F238E27FC236}">
                  <a16:creationId xmlns:a16="http://schemas.microsoft.com/office/drawing/2014/main" id="{BDB1591C-619D-CF72-0805-77EBD73245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2544"/>
            <a:ext cx="1872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3175000" imgH="2108200" progId="MSPhotoEd.3">
                    <p:embed/>
                  </p:oleObj>
                </mc:Choice>
                <mc:Fallback>
                  <p:oleObj name="Photo Editor Photo" r:id="rId8" imgW="3175000" imgH="2108200" progId="MSPhotoEd.3">
                    <p:embed/>
                    <p:pic>
                      <p:nvPicPr>
                        <p:cNvPr id="53258" name="Object 7">
                          <a:extLst>
                            <a:ext uri="{FF2B5EF4-FFF2-40B4-BE49-F238E27FC236}">
                              <a16:creationId xmlns:a16="http://schemas.microsoft.com/office/drawing/2014/main" id="{BDB1591C-619D-CF72-0805-77EBD73245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544"/>
                          <a:ext cx="1872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3259" name="Picture 8">
              <a:extLst>
                <a:ext uri="{FF2B5EF4-FFF2-40B4-BE49-F238E27FC236}">
                  <a16:creationId xmlns:a16="http://schemas.microsoft.com/office/drawing/2014/main" id="{4B639A8D-3DDB-B0BC-F37A-219FEBF72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44"/>
              <a:ext cx="1776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56" name="Text Box 3">
            <a:extLst>
              <a:ext uri="{FF2B5EF4-FFF2-40B4-BE49-F238E27FC236}">
                <a16:creationId xmlns:a16="http://schemas.microsoft.com/office/drawing/2014/main" id="{0BE02350-6DC1-40EC-F650-8D54E1BC4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924175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2088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20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20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20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20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000"/>
              <a:t>Gruppeneinteilung	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861F9-B06C-A0F6-BDBD-45E153683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  <p:sp>
        <p:nvSpPr>
          <p:cNvPr id="55299" name="Textfeld 11">
            <a:extLst>
              <a:ext uri="{FF2B5EF4-FFF2-40B4-BE49-F238E27FC236}">
                <a16:creationId xmlns:a16="http://schemas.microsoft.com/office/drawing/2014/main" id="{E43D7ABF-6C1B-44C5-FA8E-8B60E496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55663"/>
            <a:ext cx="954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600" b="0">
                <a:latin typeface="Times New Roman" panose="02020603050405020304" pitchFamily="18" charset="0"/>
              </a:rPr>
              <a:t>Gruppe 1</a:t>
            </a:r>
          </a:p>
        </p:txBody>
      </p:sp>
      <p:sp>
        <p:nvSpPr>
          <p:cNvPr id="55300" name="Textfeld 14">
            <a:extLst>
              <a:ext uri="{FF2B5EF4-FFF2-40B4-BE49-F238E27FC236}">
                <a16:creationId xmlns:a16="http://schemas.microsoft.com/office/drawing/2014/main" id="{E1C4CAAF-E1FB-42B7-85FF-C847D24B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20925"/>
            <a:ext cx="954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600" b="0">
                <a:latin typeface="Times New Roman" panose="02020603050405020304" pitchFamily="18" charset="0"/>
              </a:rPr>
              <a:t>Gruppe 2</a:t>
            </a:r>
          </a:p>
        </p:txBody>
      </p:sp>
      <p:sp>
        <p:nvSpPr>
          <p:cNvPr id="55301" name="Textfeld 15">
            <a:extLst>
              <a:ext uri="{FF2B5EF4-FFF2-40B4-BE49-F238E27FC236}">
                <a16:creationId xmlns:a16="http://schemas.microsoft.com/office/drawing/2014/main" id="{1F222E08-F70B-975C-E504-AF0F95E9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13163"/>
            <a:ext cx="954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600" b="0">
                <a:latin typeface="Times New Roman" panose="02020603050405020304" pitchFamily="18" charset="0"/>
              </a:rPr>
              <a:t>Gruppe 3</a:t>
            </a:r>
          </a:p>
        </p:txBody>
      </p:sp>
      <p:sp>
        <p:nvSpPr>
          <p:cNvPr id="55302" name="Textfeld 16">
            <a:extLst>
              <a:ext uri="{FF2B5EF4-FFF2-40B4-BE49-F238E27FC236}">
                <a16:creationId xmlns:a16="http://schemas.microsoft.com/office/drawing/2014/main" id="{243A17F3-EDBC-C286-2B0C-62C2EB6D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53025"/>
            <a:ext cx="954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600" b="0">
                <a:latin typeface="Times New Roman" panose="02020603050405020304" pitchFamily="18" charset="0"/>
              </a:rPr>
              <a:t>Gruppe 4</a:t>
            </a:r>
          </a:p>
        </p:txBody>
      </p:sp>
      <p:sp>
        <p:nvSpPr>
          <p:cNvPr id="55303" name="Rectangle 2">
            <a:extLst>
              <a:ext uri="{FF2B5EF4-FFF2-40B4-BE49-F238E27FC236}">
                <a16:creationId xmlns:a16="http://schemas.microsoft.com/office/drawing/2014/main" id="{DE75F2CB-8728-24CE-3C20-E00C8DD8F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 Lehrgangsorganisation – Gruppeneinteilung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Grafik 6">
            <a:extLst>
              <a:ext uri="{FF2B5EF4-FFF2-40B4-BE49-F238E27FC236}">
                <a16:creationId xmlns:a16="http://schemas.microsoft.com/office/drawing/2014/main" id="{40872FBB-57E6-DE91-FDC0-2D087FC8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5672"/>
          <a:stretch>
            <a:fillRect/>
          </a:stretch>
        </p:blipFill>
        <p:spPr bwMode="auto">
          <a:xfrm>
            <a:off x="3203575" y="738188"/>
            <a:ext cx="28924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Grafik 2">
            <a:extLst>
              <a:ext uri="{FF2B5EF4-FFF2-40B4-BE49-F238E27FC236}">
                <a16:creationId xmlns:a16="http://schemas.microsoft.com/office/drawing/2014/main" id="{DB76FBFC-B07C-5EA5-1CEE-07517A74D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17186"/>
          <a:stretch>
            <a:fillRect/>
          </a:stretch>
        </p:blipFill>
        <p:spPr bwMode="auto">
          <a:xfrm>
            <a:off x="152400" y="736600"/>
            <a:ext cx="2971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Grafik 5">
            <a:extLst>
              <a:ext uri="{FF2B5EF4-FFF2-40B4-BE49-F238E27FC236}">
                <a16:creationId xmlns:a16="http://schemas.microsoft.com/office/drawing/2014/main" id="{DEA90695-34B4-1E6D-CF4D-C9F5D61B9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736600"/>
            <a:ext cx="28495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36D7F74D-461B-4C06-15D0-1499412E76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  <p:sp>
        <p:nvSpPr>
          <p:cNvPr id="57350" name="Rectangle 2">
            <a:extLst>
              <a:ext uri="{FF2B5EF4-FFF2-40B4-BE49-F238E27FC236}">
                <a16:creationId xmlns:a16="http://schemas.microsoft.com/office/drawing/2014/main" id="{6B9FB1D9-C8E4-9147-DC37-2B6D7B7261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Lehrgangsorganisation – Gruppeneinteilung</a:t>
            </a:r>
          </a:p>
        </p:txBody>
      </p:sp>
      <p:grpSp>
        <p:nvGrpSpPr>
          <p:cNvPr id="57351" name="Group 5">
            <a:extLst>
              <a:ext uri="{FF2B5EF4-FFF2-40B4-BE49-F238E27FC236}">
                <a16:creationId xmlns:a16="http://schemas.microsoft.com/office/drawing/2014/main" id="{088BDD2F-5FBA-6EAC-6983-A0C793B6C07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310063"/>
            <a:ext cx="8839200" cy="1981200"/>
            <a:chOff x="96" y="2544"/>
            <a:chExt cx="5568" cy="1248"/>
          </a:xfrm>
        </p:grpSpPr>
        <p:graphicFrame>
          <p:nvGraphicFramePr>
            <p:cNvPr id="57353" name="Object 6">
              <a:extLst>
                <a:ext uri="{FF2B5EF4-FFF2-40B4-BE49-F238E27FC236}">
                  <a16:creationId xmlns:a16="http://schemas.microsoft.com/office/drawing/2014/main" id="{9E75EDAE-4128-F10B-0A66-4F5E4256A9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2544"/>
            <a:ext cx="1824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2413000" imgH="1917700" progId="MSPhotoEd.3">
                    <p:embed/>
                  </p:oleObj>
                </mc:Choice>
                <mc:Fallback>
                  <p:oleObj name="Photo Editor Photo" r:id="rId6" imgW="2413000" imgH="1917700" progId="MSPhotoEd.3">
                    <p:embed/>
                    <p:pic>
                      <p:nvPicPr>
                        <p:cNvPr id="57353" name="Object 6">
                          <a:extLst>
                            <a:ext uri="{FF2B5EF4-FFF2-40B4-BE49-F238E27FC236}">
                              <a16:creationId xmlns:a16="http://schemas.microsoft.com/office/drawing/2014/main" id="{9E75EDAE-4128-F10B-0A66-4F5E4256A9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544"/>
                          <a:ext cx="1824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54" name="Object 7">
              <a:extLst>
                <a:ext uri="{FF2B5EF4-FFF2-40B4-BE49-F238E27FC236}">
                  <a16:creationId xmlns:a16="http://schemas.microsoft.com/office/drawing/2014/main" id="{2812390F-0B4B-34C2-8616-97AFED2F66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2544"/>
            <a:ext cx="1872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3175000" imgH="2108200" progId="MSPhotoEd.3">
                    <p:embed/>
                  </p:oleObj>
                </mc:Choice>
                <mc:Fallback>
                  <p:oleObj name="Photo Editor Photo" r:id="rId8" imgW="3175000" imgH="2108200" progId="MSPhotoEd.3">
                    <p:embed/>
                    <p:pic>
                      <p:nvPicPr>
                        <p:cNvPr id="57354" name="Object 7">
                          <a:extLst>
                            <a:ext uri="{FF2B5EF4-FFF2-40B4-BE49-F238E27FC236}">
                              <a16:creationId xmlns:a16="http://schemas.microsoft.com/office/drawing/2014/main" id="{2812390F-0B4B-34C2-8616-97AFED2F66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544"/>
                          <a:ext cx="1872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7355" name="Picture 8">
              <a:extLst>
                <a:ext uri="{FF2B5EF4-FFF2-40B4-BE49-F238E27FC236}">
                  <a16:creationId xmlns:a16="http://schemas.microsoft.com/office/drawing/2014/main" id="{3B9CE5E7-C7A6-B4B2-9FA0-7377B01E2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44"/>
              <a:ext cx="1776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352" name="Text Box 3">
            <a:extLst>
              <a:ext uri="{FF2B5EF4-FFF2-40B4-BE49-F238E27FC236}">
                <a16:creationId xmlns:a16="http://schemas.microsoft.com/office/drawing/2014/main" id="{E2AB3A21-B17C-8289-99FD-23B2BF50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43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2088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20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20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20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20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0"/>
              <a:t> </a:t>
            </a:r>
            <a:r>
              <a:rPr lang="de-DE" altLang="de-DE" sz="6000">
                <a:solidFill>
                  <a:srgbClr val="FF0000"/>
                </a:solidFill>
              </a:rPr>
              <a:t>... los geht`s!</a:t>
            </a:r>
            <a:r>
              <a:rPr lang="de-DE" altLang="de-DE" sz="400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D95E7DF5-66B1-D7FE-45C4-928B9D3EC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                                                                              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3DBCFD-4F05-55C9-6F40-70BD8708D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Vorstellung der Ausbilder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6F68975-6B20-082C-0103-4B668ABE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66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C26EB427-15D9-4A6D-102A-6EFE62A8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84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9222" name="Text Box 8">
            <a:extLst>
              <a:ext uri="{FF2B5EF4-FFF2-40B4-BE49-F238E27FC236}">
                <a16:creationId xmlns:a16="http://schemas.microsoft.com/office/drawing/2014/main" id="{A299F949-5613-D5AA-C862-7EDBE7E9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dirty="0">
                <a:solidFill>
                  <a:schemeClr val="bg1"/>
                </a:solidFill>
              </a:rPr>
              <a:t>Christian Meyer</a:t>
            </a:r>
          </a:p>
        </p:txBody>
      </p:sp>
      <p:graphicFrame>
        <p:nvGraphicFramePr>
          <p:cNvPr id="9223" name="Object 16">
            <a:extLst>
              <a:ext uri="{FF2B5EF4-FFF2-40B4-BE49-F238E27FC236}">
                <a16:creationId xmlns:a16="http://schemas.microsoft.com/office/drawing/2014/main" id="{372DD833-1FDB-AD38-5744-890FEB050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549275"/>
          <a:ext cx="240823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693400" imgH="23012400" progId="MS_ClipArt_Gallery.2">
                  <p:embed/>
                </p:oleObj>
              </mc:Choice>
              <mc:Fallback>
                <p:oleObj name="Clip" r:id="rId3" imgW="10693400" imgH="23012400" progId="MS_ClipArt_Gallery.2">
                  <p:embed/>
                  <p:pic>
                    <p:nvPicPr>
                      <p:cNvPr id="9223" name="Object 16">
                        <a:extLst>
                          <a:ext uri="{FF2B5EF4-FFF2-40B4-BE49-F238E27FC236}">
                            <a16:creationId xmlns:a16="http://schemas.microsoft.com/office/drawing/2014/main" id="{372DD833-1FDB-AD38-5744-890FEB050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9275"/>
                        <a:ext cx="2408237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7">
            <a:extLst>
              <a:ext uri="{FF2B5EF4-FFF2-40B4-BE49-F238E27FC236}">
                <a16:creationId xmlns:a16="http://schemas.microsoft.com/office/drawing/2014/main" id="{D5A567DE-C6AA-89CC-D059-915C7F6B0DD5}"/>
              </a:ext>
            </a:extLst>
          </p:cNvPr>
          <p:cNvGraphicFramePr>
            <a:graphicFrameLocks noChangeAspect="1"/>
          </p:cNvGraphicFramePr>
          <p:nvPr/>
        </p:nvGraphicFramePr>
        <p:xfrm flipH="1">
          <a:off x="6904038" y="836613"/>
          <a:ext cx="18478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7454900" imgH="22618700" progId="MS_ClipArt_Gallery.2">
                  <p:embed/>
                </p:oleObj>
              </mc:Choice>
              <mc:Fallback>
                <p:oleObj name="Clip" r:id="rId5" imgW="7454900" imgH="22618700" progId="MS_ClipArt_Gallery.2">
                  <p:embed/>
                  <p:pic>
                    <p:nvPicPr>
                      <p:cNvPr id="9224" name="Object 17">
                        <a:extLst>
                          <a:ext uri="{FF2B5EF4-FFF2-40B4-BE49-F238E27FC236}">
                            <a16:creationId xmlns:a16="http://schemas.microsoft.com/office/drawing/2014/main" id="{D5A567DE-C6AA-89CC-D059-915C7F6B0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904038" y="836613"/>
                        <a:ext cx="184785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>
            <a:extLst>
              <a:ext uri="{FF2B5EF4-FFF2-40B4-BE49-F238E27FC236}">
                <a16:creationId xmlns:a16="http://schemas.microsoft.com/office/drawing/2014/main" id="{3F4A3CDE-0798-AB88-5165-CC68396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52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9226" name="Text Box 6">
            <a:extLst>
              <a:ext uri="{FF2B5EF4-FFF2-40B4-BE49-F238E27FC236}">
                <a16:creationId xmlns:a16="http://schemas.microsoft.com/office/drawing/2014/main" id="{265A9BBD-8AA3-3D4C-DCC0-8C7F54D6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66316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200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>
            <a:extLst>
              <a:ext uri="{FF2B5EF4-FFF2-40B4-BE49-F238E27FC236}">
                <a16:creationId xmlns:a16="http://schemas.microsoft.com/office/drawing/2014/main" id="{133947CB-A321-38E4-7E5D-C42D055CD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4275" name="Fußzeilenplatzhalter 2">
            <a:extLst>
              <a:ext uri="{FF2B5EF4-FFF2-40B4-BE49-F238E27FC236}">
                <a16:creationId xmlns:a16="http://schemas.microsoft.com/office/drawing/2014/main" id="{2A0B1234-C81E-67E0-FFFB-5EA49889A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600">
                <a:solidFill>
                  <a:schemeClr val="bg1"/>
                </a:solidFill>
                <a:latin typeface="Arial" panose="020B0604020202020204" pitchFamily="34" charset="0"/>
              </a:rPr>
              <a:t>Fachbereich Sicherheit des KFV Ostholstein																	      				  </a:t>
            </a:r>
            <a:fld id="{8EF83905-82BE-40EE-96DC-ECB82EFE4C2E}" type="slidenum">
              <a:rPr lang="de-DE" altLang="de-DE" sz="1600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r>
              <a:rPr lang="de-DE" altLang="de-DE" sz="160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22547EE7-B975-2A48-CCB9-1EA8B95F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09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09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09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09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/>
              <a:t>Begrüßung, Vorstellung der Ausbilder, Einweisung &amp; Gruppeneinteilung           7:30 Uhr – 8:00 Uhr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0099"/>
                </a:solidFill>
              </a:rPr>
              <a:t>Theorie / Praktische Fachkunde, Unterweisung, Teil 1</a:t>
            </a:r>
            <a:br>
              <a:rPr lang="de-DE" altLang="de-DE" sz="1800" dirty="0">
                <a:solidFill>
                  <a:srgbClr val="000099"/>
                </a:solidFill>
              </a:rPr>
            </a:br>
            <a:r>
              <a:rPr lang="de-DE" altLang="de-DE" sz="1800" dirty="0">
                <a:solidFill>
                  <a:srgbClr val="000099"/>
                </a:solidFill>
              </a:rPr>
              <a:t> 08:00 Uhr – 10:30 Uhr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/>
              <a:t>   </a:t>
            </a:r>
            <a:r>
              <a:rPr lang="de-DE" altLang="de-DE" sz="1800" dirty="0">
                <a:cs typeface="Times New Roman" panose="02020603050405020304" pitchFamily="18" charset="0"/>
              </a:rPr>
              <a:t>Frühstückspause: 09:00 Uhr – 09:30 Uhr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cs typeface="Times New Roman" panose="02020603050405020304" pitchFamily="18" charset="0"/>
              </a:rPr>
              <a:t>   </a:t>
            </a: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Theorie / Praktische Fachkunde, Unterweisung, Teil 2</a:t>
            </a:r>
            <a:b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 10:45 Uhr – 13:30 Uhr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  Gruppenwechsel : ca. 10:30 Uhr</a:t>
            </a:r>
            <a:endParaRPr lang="de-DE" altLang="de-DE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cs typeface="Times New Roman" panose="02020603050405020304" pitchFamily="18" charset="0"/>
              </a:rPr>
              <a:t>   Mittagspause: 12:00 Uhr – 12:30 Uhr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cs typeface="Times New Roman" panose="02020603050405020304" pitchFamily="18" charset="0"/>
              </a:rPr>
              <a:t>   Ab 13:30 Uhr: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Dokumentation</a:t>
            </a:r>
            <a:endParaRPr lang="de-DE" altLang="de-DE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Entwicklung eines individuellen Konzepts für die rechtssichere</a:t>
            </a:r>
            <a:b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 Umsetzung der Fahrberechtigungsverordnung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Ergebnisvorstellung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   Lehrgangsende: ca. 16:00 Uhr</a:t>
            </a:r>
            <a:br>
              <a:rPr lang="de-DE" altLang="de-DE" sz="200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br>
              <a:rPr lang="de-DE" altLang="de-DE" sz="140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endParaRPr lang="de-DE" altLang="de-DE" sz="2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5FE922AF-292D-21C2-A207-E0698A2D3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E5D5740-3F5A-3939-81ED-E457D166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>
                <a:solidFill>
                  <a:srgbClr val="000099"/>
                </a:solidFill>
              </a:rPr>
              <a:t> Was wir verhindern wollen ... </a:t>
            </a:r>
          </a:p>
        </p:txBody>
      </p:sp>
      <p:sp>
        <p:nvSpPr>
          <p:cNvPr id="762883" name="Text Box 3">
            <a:extLst>
              <a:ext uri="{FF2B5EF4-FFF2-40B4-BE49-F238E27FC236}">
                <a16:creationId xmlns:a16="http://schemas.microsoft.com/office/drawing/2014/main" id="{C9A692EB-DDD2-53E1-92A9-C0085B56C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Unfall bei einer (Übungs-) Einsatzfahrt</a:t>
            </a:r>
          </a:p>
        </p:txBody>
      </p:sp>
      <p:pic>
        <p:nvPicPr>
          <p:cNvPr id="762884" name="Picture 4">
            <a:extLst>
              <a:ext uri="{FF2B5EF4-FFF2-40B4-BE49-F238E27FC236}">
                <a16:creationId xmlns:a16="http://schemas.microsoft.com/office/drawing/2014/main" id="{B9CF874B-D147-0A0F-4464-6D020312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BD41F97-0BF9-B0BA-F95D-EC88E69C08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3F7B399-EBD9-1467-508C-E020D48A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  <a:endParaRPr lang="de-DE" altLang="de-DE" sz="2800">
              <a:latin typeface="Arial Rounded MT Bold" panose="020F0704030504030204" pitchFamily="34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9A98AA7-3C50-4216-AB14-5CA293E43B07}"/>
              </a:ext>
            </a:extLst>
          </p:cNvPr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/>
          <a:lstStyle>
            <a:defPPr>
              <a:defRPr lang="de-DE"/>
            </a:defPPr>
            <a:lvl1pPr algn="l" defTabSz="1905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A1F4A5-0091-EDAB-3BDD-1BB9BE601C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2FE8728A-B821-2826-3FEC-2C58856C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Ausgangslage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Grundsätze der Unterweisung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Rechtlicher Rahmen</a:t>
            </a:r>
            <a:br>
              <a:rPr lang="de-DE" altLang="de-DE" sz="2800">
                <a:latin typeface="Arial Rounded MT Bold" panose="020F0704030504030204" pitchFamily="34" charset="77"/>
              </a:rPr>
            </a:br>
            <a:r>
              <a:rPr lang="de-DE" altLang="de-DE" sz="2800">
                <a:latin typeface="Arial Rounded MT Bold" panose="020F0704030504030204" pitchFamily="34" charset="77"/>
              </a:rPr>
              <a:t>(StVG, StVO, FahrbVO)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Dokumentation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2800">
              <a:latin typeface="Arial Rounded MT Bold" panose="020F0704030504030204" pitchFamily="34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27E213-0F9F-F84B-2949-E3971C566234}"/>
              </a:ext>
            </a:extLst>
          </p:cNvPr>
          <p:cNvSpPr txBox="1">
            <a:spLocks/>
          </p:cNvSpPr>
          <p:nvPr/>
        </p:nvSpPr>
        <p:spPr bwMode="auto">
          <a:xfrm>
            <a:off x="1588" y="6545263"/>
            <a:ext cx="91440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</p:spPr>
        <p:txBody>
          <a:bodyPr/>
          <a:lstStyle>
            <a:defPPr>
              <a:defRPr lang="de-DE"/>
            </a:defPPr>
            <a:lvl1pPr algn="l" defTabSz="1905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>
                <a:latin typeface="+mn-lt"/>
              </a:rPr>
              <a:t>Team Fahrberechtigung des KFV Ostholstein																	      	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1">
            <a:extLst>
              <a:ext uri="{FF2B5EF4-FFF2-40B4-BE49-F238E27FC236}">
                <a16:creationId xmlns:a16="http://schemas.microsoft.com/office/drawing/2014/main" id="{86250D0F-837F-5172-4F23-2288BCF76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9050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90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90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90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90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Team</a:t>
            </a:r>
            <a:r>
              <a:rPr lang="de-DE" altLang="de-DE" sz="1600" dirty="0">
                <a:latin typeface="+mn-lt"/>
              </a:rPr>
              <a:t> </a:t>
            </a:r>
            <a:r>
              <a:rPr lang="de-DE" altLang="de-DE" sz="1600" dirty="0">
                <a:solidFill>
                  <a:schemeClr val="bg1"/>
                </a:solidFill>
                <a:latin typeface="+mn-lt"/>
              </a:rPr>
              <a:t>Fahrberechtigung</a:t>
            </a:r>
            <a:r>
              <a:rPr lang="de-DE" altLang="de-DE" sz="1600" dirty="0">
                <a:solidFill>
                  <a:schemeClr val="bg1"/>
                </a:solidFill>
              </a:rPr>
              <a:t> des KFV Ostholstein																	      				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C14090E-E94F-B4A8-0EEE-222D9BC6A2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9413"/>
          </a:xfrm>
        </p:spPr>
        <p:txBody>
          <a:bodyPr/>
          <a:lstStyle/>
          <a:p>
            <a:pPr eaLnBrk="1" hangingPunct="1"/>
            <a:r>
              <a:rPr lang="de-DE" altLang="de-DE"/>
              <a:t> FahrbVO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F284E416-BCF6-E7A2-C99C-ED331DC9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br>
              <a:rPr lang="de-DE" altLang="de-DE" sz="2000">
                <a:latin typeface="Arial Rounded MT Bold" panose="020F0704030504030204" pitchFamily="34" charset="77"/>
              </a:rPr>
            </a:br>
            <a:r>
              <a:rPr lang="de-DE" altLang="de-DE" sz="4000">
                <a:latin typeface="Arial Rounded MT Bold" panose="020F0704030504030204" pitchFamily="34" charset="77"/>
              </a:rPr>
              <a:t>Thema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  <a:latin typeface="Arial Rounded MT Bold" panose="020F0704030504030204" pitchFamily="34" charset="77"/>
              </a:rPr>
              <a:t>Die rechtssichere Umsetzung der Fahrberechtigungsverordnung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 Rounded MT Bold" panose="020F0704030504030204" pitchFamily="34" charset="77"/>
              </a:rPr>
              <a:t>Ausgangslage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1911</Words>
  <Application>Microsoft Office PowerPoint</Application>
  <PresentationFormat>Bildschirmpräsentation (4:3)</PresentationFormat>
  <Paragraphs>205</Paragraphs>
  <Slides>32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Arial Rounded MT Bold</vt:lpstr>
      <vt:lpstr>Times New Roman</vt:lpstr>
      <vt:lpstr>Standarddesign</vt:lpstr>
      <vt:lpstr>Photo Editor Photo</vt:lpstr>
      <vt:lpstr>Clip</vt:lpstr>
      <vt:lpstr>PowerPoint-Präsentation</vt:lpstr>
      <vt:lpstr> Begrüßung</vt:lpstr>
      <vt:lpstr> Ausbildungsziel</vt:lpstr>
      <vt:lpstr> Vorstellung der Ausbilder</vt:lpstr>
      <vt:lpstr>PowerPoint-Präsentation</vt:lpstr>
      <vt:lpstr>PowerPoint-Präsentation</vt:lpstr>
      <vt:lpstr> FahrbVO</vt:lpstr>
      <vt:lpstr> FahrbVO</vt:lpstr>
      <vt:lpstr> FahrbVO</vt:lpstr>
      <vt:lpstr> Ausgangslage</vt:lpstr>
      <vt:lpstr> Ausgangslage</vt:lpstr>
      <vt:lpstr> Ausgangslage</vt:lpstr>
      <vt:lpstr> Ausgangslage</vt:lpstr>
      <vt:lpstr> Ausgangslage</vt:lpstr>
      <vt:lpstr> Ausgangslage</vt:lpstr>
      <vt:lpstr> Ausgangslage</vt:lpstr>
      <vt:lpstr> Ausgangslage</vt:lpstr>
      <vt:lpstr> Ausgangslage</vt:lpstr>
      <vt:lpstr> Ausgangslage</vt:lpstr>
      <vt:lpstr> Ausgangslage</vt:lpstr>
      <vt:lpstr> FahrbVO</vt:lpstr>
      <vt:lpstr> Die Unterweisung </vt:lpstr>
      <vt:lpstr> Die Unterweisung</vt:lpstr>
      <vt:lpstr> Die Unterweisung</vt:lpstr>
      <vt:lpstr> Die Unterweisung </vt:lpstr>
      <vt:lpstr> Die Unterweisung </vt:lpstr>
      <vt:lpstr> Die Unterweisung </vt:lpstr>
      <vt:lpstr> Die Unterweisung </vt:lpstr>
      <vt:lpstr> Die Unterweisung – Kommunikation </vt:lpstr>
      <vt:lpstr> Lehrgangsorganisation – Gruppeneinteilung</vt:lpstr>
      <vt:lpstr> Lehrgangsorganisation – Gruppeneinteilung</vt:lpstr>
      <vt:lpstr> Lehrgangsorganisation – Gruppeneinteilung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Albrecht Fink</dc:creator>
  <cp:lastModifiedBy>Albrecht Fink</cp:lastModifiedBy>
  <cp:revision>252</cp:revision>
  <dcterms:created xsi:type="dcterms:W3CDTF">2008-10-13T15:10:43Z</dcterms:created>
  <dcterms:modified xsi:type="dcterms:W3CDTF">2023-07-11T08:32:50Z</dcterms:modified>
</cp:coreProperties>
</file>