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33" r:id="rId2"/>
    <p:sldId id="820" r:id="rId3"/>
    <p:sldId id="922" r:id="rId4"/>
    <p:sldId id="734" r:id="rId5"/>
    <p:sldId id="816" r:id="rId6"/>
    <p:sldId id="923" r:id="rId7"/>
    <p:sldId id="911" r:id="rId8"/>
    <p:sldId id="912" r:id="rId9"/>
    <p:sldId id="817" r:id="rId10"/>
    <p:sldId id="909" r:id="rId11"/>
    <p:sldId id="729" r:id="rId12"/>
    <p:sldId id="753" r:id="rId13"/>
    <p:sldId id="825" r:id="rId14"/>
    <p:sldId id="824" r:id="rId15"/>
    <p:sldId id="826" r:id="rId16"/>
    <p:sldId id="827" r:id="rId17"/>
    <p:sldId id="828" r:id="rId18"/>
    <p:sldId id="834" r:id="rId19"/>
    <p:sldId id="833" r:id="rId20"/>
  </p:sldIdLst>
  <p:sldSz cx="9144000" cy="6858000" type="screen4x3"/>
  <p:notesSz cx="7102475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4648" autoAdjust="0"/>
  </p:normalViewPr>
  <p:slideViewPr>
    <p:cSldViewPr>
      <p:cViewPr varScale="1">
        <p:scale>
          <a:sx n="108" d="100"/>
          <a:sy n="108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3C24887-F48D-A6F6-5802-DC5382FCF1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>
            <a:lvl1pPr algn="l" defTabSz="9509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3E4688C-1671-CAE7-86A7-B8C58045EE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907DE25C-5996-B0AF-04AC-3CAD479E928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b" anchorCtr="0" compatLnSpc="1">
            <a:prstTxWarp prst="textNoShape">
              <a:avLst/>
            </a:prstTxWarp>
          </a:bodyPr>
          <a:lstStyle>
            <a:lvl1pPr algn="l" defTabSz="9509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1B1AC124-16B0-5F0D-6BFC-1B1E9CE373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61A669-6284-3844-91E6-22976D670C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8BD8D3A-401B-FA72-31E2-F9E622CA56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>
            <a:lvl1pPr algn="l" defTabSz="9509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BE80856-B084-526C-04A5-1FA339C335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E5FA392-DB44-F0FF-E0C1-A5FF5FEBE2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FB97F175-F3B0-2649-CECF-E0097C8777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44BD7767-9CED-4539-7B3B-1FE5388B10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b" anchorCtr="0" compatLnSpc="1">
            <a:prstTxWarp prst="textNoShape">
              <a:avLst/>
            </a:prstTxWarp>
          </a:bodyPr>
          <a:lstStyle>
            <a:lvl1pPr algn="l" defTabSz="9509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0B3129F3-F8CD-4FBB-A18B-E19DC5A97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D07838-3205-E146-A1DE-F23C81D28D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54C3BB5-11B3-B914-B4D2-7E9EEF64C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63AD7D-5A88-924B-9021-9C87750ED17F}" type="slidenum">
              <a:rPr lang="de-DE" altLang="de-DE" sz="1200" smtClean="0">
                <a:latin typeface="Times New Roman" panose="02020603050405020304" pitchFamily="18" charset="0"/>
              </a:rPr>
              <a:pPr/>
              <a:t>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D421FEC-8664-CDB0-A67D-2B5A040D8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E5407F2-76AB-6535-E47A-FF8E1A9B6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7C81842-BE10-679A-FE3C-BB23F3ECE5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511E35-0B7C-FD45-87CB-F950D01EF3D7}" type="slidenum">
              <a:rPr lang="de-DE" altLang="de-DE" sz="1200" smtClean="0">
                <a:latin typeface="Times New Roman" panose="02020603050405020304" pitchFamily="18" charset="0"/>
              </a:rPr>
              <a:pPr/>
              <a:t>2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3CBC1B3-63AD-1817-DD00-801797280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8F4CA89-4225-D4C5-19ED-712F36051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4B24FE7-AF48-B397-0C03-D6EB0C826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3FBE66-8519-7D49-8A73-172E3C575E04}" type="slidenum">
              <a:rPr lang="de-DE" altLang="de-DE" sz="1200" smtClean="0">
                <a:latin typeface="Times New Roman" panose="02020603050405020304" pitchFamily="18" charset="0"/>
              </a:rPr>
              <a:pPr/>
              <a:t>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8BEEF4-F187-6E32-4ABD-674476D4B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CB86839-77B5-94A5-9102-401EFA587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10CBE4D-FAD0-1D2B-A984-31A852D5C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BEF7C5-783B-AB43-B15E-D5759CC103B2}" type="slidenum">
              <a:rPr lang="de-DE" altLang="de-DE" sz="1200" smtClean="0">
                <a:latin typeface="Times New Roman" panose="02020603050405020304" pitchFamily="18" charset="0"/>
              </a:rPr>
              <a:pPr/>
              <a:t>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ADC1EFC-2C7C-7221-3D55-F81BBD2F3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9A90C1A-C8A0-D8CE-2E44-13D7069A9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47A8A62-440A-1AA7-4289-71CB3B5B4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ADFD2F-01C0-884A-A47E-EE102179D139}" type="slidenum">
              <a:rPr lang="de-DE" altLang="de-DE" sz="1200" smtClean="0">
                <a:latin typeface="Times New Roman" panose="02020603050405020304" pitchFamily="18" charset="0"/>
              </a:rPr>
              <a:pPr/>
              <a:t>11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CA75849-B0B4-5E2B-C630-FCF6615C4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7AE4176-8ABA-3E81-20AF-FBFB93DE2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CB45883-56B9-5E30-E4F1-7AD17436D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63DEB4-3FAB-0846-8346-F9BB933A5692}" type="slidenum">
              <a:rPr lang="de-DE" altLang="de-DE" sz="1200" smtClean="0">
                <a:latin typeface="Times New Roman" panose="02020603050405020304" pitchFamily="18" charset="0"/>
              </a:rPr>
              <a:pPr/>
              <a:t>13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F9DF9ED-C6DF-257B-F699-46A775B5A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44F5276-E622-16C2-1A7E-CD23A2319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6F4097-C05C-C311-89F9-F3334E3BD3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C96B6B-EBBC-9543-AD4C-AA6FC71E656D}" type="slidenum">
              <a:rPr lang="de-DE" altLang="de-DE" sz="1200" smtClean="0">
                <a:latin typeface="Times New Roman" panose="02020603050405020304" pitchFamily="18" charset="0"/>
              </a:rPr>
              <a:pPr/>
              <a:t>14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5238ECD-B854-1F25-4FDD-9FE077492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72E9E04-CC8E-092F-A51E-EA31AF419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08E0D1A-900A-25F8-1CA8-B71AFD541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44C205-C53B-5645-A210-4FB17F38DB0E}" type="slidenum">
              <a:rPr lang="de-DE" altLang="de-DE" sz="1200" smtClean="0">
                <a:latin typeface="Times New Roman" panose="02020603050405020304" pitchFamily="18" charset="0"/>
              </a:rPr>
              <a:pPr/>
              <a:t>19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6858205-9F56-B3E2-4E03-915E45637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F4D4D3E-3455-4C5B-59BD-02DA0FF9B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9B810FEE-823D-430C-70E9-4ADB18190E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6E54A0F5-551C-E14C-89DA-5D84AF98EC59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24944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63AFB89-C213-4E2E-F9DF-D0E0E5495D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91016107-AB04-994A-93BA-B661F64E2D61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870554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D7942825-89FC-E032-CE3B-140F31BE32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5D76965B-BC08-E44E-9954-7B03B2120FD0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92292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17E64429-5EB1-9FC4-46F1-7BC73B2691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45BD86FE-E256-2146-AB74-96B4AC281578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841989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60574A2-7FC3-5A35-97CE-5EC5760767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087A78A2-6971-674D-A328-08864C3CD366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37471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5867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495800" cy="5867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5021E06-B30A-32B7-6F9C-6A36EC3C21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5C8D4476-5ECA-614D-B650-0F8F2BE4439A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3170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9749C6A9-ED58-DABC-44D5-58A9D8C96A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DD2B28A8-9F9F-6140-85A7-48479545E3EB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60806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2B237A2D-7212-AAFC-08D7-E7E0422B91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A80A4453-F19E-224B-AEAD-4C4F1B3E0709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727337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CE864C4B-2938-476F-8FF5-FE01EB3EE8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70387ACA-BA9C-6045-91E6-570091A4E036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94173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705EBD4-680E-FE3D-5D5D-F47AD917BC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DD6AA5C0-F63C-7F4D-AF96-641843077C7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30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8079AAB-E921-71EC-4182-2A6F7F001F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449C5B09-C35D-D64B-B83D-1F6503319810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10946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8288885-8D29-74D5-B3DF-F72C77B26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572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7" name="Rectangle 17">
            <a:extLst>
              <a:ext uri="{FF2B5EF4-FFF2-40B4-BE49-F238E27FC236}">
                <a16:creationId xmlns:a16="http://schemas.microsoft.com/office/drawing/2014/main" id="{DDC18276-C8EB-0FF1-879A-A701D110D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438" y="0"/>
            <a:ext cx="84582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grpSp>
        <p:nvGrpSpPr>
          <p:cNvPr id="1028" name="Group 26">
            <a:extLst>
              <a:ext uri="{FF2B5EF4-FFF2-40B4-BE49-F238E27FC236}">
                <a16:creationId xmlns:a16="http://schemas.microsoft.com/office/drawing/2014/main" id="{283BBA5E-2358-5218-50B0-DFF6B6D6CF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81000"/>
            <a:ext cx="9148763" cy="36513"/>
            <a:chOff x="0" y="240"/>
            <a:chExt cx="5763" cy="23"/>
          </a:xfrm>
        </p:grpSpPr>
        <p:sp>
          <p:nvSpPr>
            <p:cNvPr id="1031" name="Rectangle 20">
              <a:extLst>
                <a:ext uri="{FF2B5EF4-FFF2-40B4-BE49-F238E27FC236}">
                  <a16:creationId xmlns:a16="http://schemas.microsoft.com/office/drawing/2014/main" id="{8CC85098-4A20-7ED7-295C-784E7D4012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40"/>
              <a:ext cx="4128" cy="2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032" name="Rectangle 21">
              <a:extLst>
                <a:ext uri="{FF2B5EF4-FFF2-40B4-BE49-F238E27FC236}">
                  <a16:creationId xmlns:a16="http://schemas.microsoft.com/office/drawing/2014/main" id="{BF81FF34-7848-9D45-B7E1-0307696D57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28" y="240"/>
              <a:ext cx="1635" cy="23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graphicFrame>
        <p:nvGraphicFramePr>
          <p:cNvPr id="1029" name="Object 15">
            <a:extLst>
              <a:ext uri="{FF2B5EF4-FFF2-40B4-BE49-F238E27FC236}">
                <a16:creationId xmlns:a16="http://schemas.microsoft.com/office/drawing/2014/main" id="{127C2283-9E1F-32DA-2243-98BADCE4427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504238" y="34925"/>
          <a:ext cx="619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1397000" imgH="1720850" progId="MSPhotoEd.3">
                  <p:embed/>
                </p:oleObj>
              </mc:Choice>
              <mc:Fallback>
                <p:oleObj name="Photo Editor Photo" r:id="rId13" imgW="1397000" imgH="1720850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34925"/>
                        <a:ext cx="6191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Rectangle 24">
            <a:extLst>
              <a:ext uri="{FF2B5EF4-FFF2-40B4-BE49-F238E27FC236}">
                <a16:creationId xmlns:a16="http://schemas.microsoft.com/office/drawing/2014/main" id="{EC9201C6-D1F2-414D-8DA0-01D3C3B21F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90500" eaLnBrk="1" hangingPunct="1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86343755-7DEB-994E-9EF9-1CC42F78B4EC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1">
            <a:extLst>
              <a:ext uri="{FF2B5EF4-FFF2-40B4-BE49-F238E27FC236}">
                <a16:creationId xmlns:a16="http://schemas.microsoft.com/office/drawing/2014/main" id="{649A55C5-30F0-732F-B6DF-39C42F028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F98A5283-D004-B146-B1D9-3F401F07822D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93B463C-72B5-109E-C5B8-A7055B28D9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 – Rechtssichere Umsetzung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E7E02E80-DE0A-84DE-DC95-AE4EDD838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de-DE" altLang="de-DE" sz="2000" dirty="0">
                <a:latin typeface="Arial Rounded MT Bold" panose="020F0704030504030204" pitchFamily="34" charset="77"/>
              </a:rPr>
            </a:br>
            <a:r>
              <a:rPr lang="de-DE" altLang="de-DE" sz="4000" dirty="0">
                <a:latin typeface="Arial Rounded MT Bold" panose="020F0704030504030204" pitchFamily="34" charset="77"/>
              </a:rPr>
              <a:t>Thema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Die rechtssichere Umsetzung der Fahrberechtigungsverordnung</a:t>
            </a:r>
          </a:p>
          <a:p>
            <a:pPr algn="ctr" eaLnBrk="1" hangingPunct="1">
              <a:spcBef>
                <a:spcPct val="50000"/>
              </a:spcBef>
            </a:pPr>
            <a:endParaRPr lang="de-DE" altLang="de-DE" sz="40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 dirty="0">
                <a:latin typeface="Arial Rounded MT Bold" panose="020F0704030504030204" pitchFamily="34" charset="77"/>
              </a:rPr>
              <a:t>Dokumentation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1">
            <a:extLst>
              <a:ext uri="{FF2B5EF4-FFF2-40B4-BE49-F238E27FC236}">
                <a16:creationId xmlns:a16="http://schemas.microsoft.com/office/drawing/2014/main" id="{3B41D004-B344-9A93-9D14-57AAE8F4B9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323B2339-E12E-AA48-8003-3D7AE6CEC95F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10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C9D40CBE-6A4B-E3F7-6608-B33028AED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51735D2-23DD-9938-179F-A097DD21A5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 – Rechtssichere Umsetzung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A68760CA-92CE-1946-0101-FC37AFAE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83820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FAB18F38-6455-A7B1-DC06-DE290F0C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533525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6">
            <a:extLst>
              <a:ext uri="{FF2B5EF4-FFF2-40B4-BE49-F238E27FC236}">
                <a16:creationId xmlns:a16="http://schemas.microsoft.com/office/drawing/2014/main" id="{EBE5A7A8-11E1-3C76-B369-4A2C055C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230438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7">
            <a:extLst>
              <a:ext uri="{FF2B5EF4-FFF2-40B4-BE49-F238E27FC236}">
                <a16:creationId xmlns:a16="http://schemas.microsoft.com/office/drawing/2014/main" id="{0A920451-63A8-22DF-1745-D1E84063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92735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8">
            <a:extLst>
              <a:ext uri="{FF2B5EF4-FFF2-40B4-BE49-F238E27FC236}">
                <a16:creationId xmlns:a16="http://schemas.microsoft.com/office/drawing/2014/main" id="{8839DEF0-11EC-E1C7-FAE1-9E418784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624263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9">
            <a:extLst>
              <a:ext uri="{FF2B5EF4-FFF2-40B4-BE49-F238E27FC236}">
                <a16:creationId xmlns:a16="http://schemas.microsoft.com/office/drawing/2014/main" id="{B4D814E9-B57A-5E75-8C91-97BED762C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321175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0">
            <a:extLst>
              <a:ext uri="{FF2B5EF4-FFF2-40B4-BE49-F238E27FC236}">
                <a16:creationId xmlns:a16="http://schemas.microsoft.com/office/drawing/2014/main" id="{E3F9D0E2-68F9-CAC7-32E0-C39A0B3F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5018088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1">
            <a:extLst>
              <a:ext uri="{FF2B5EF4-FFF2-40B4-BE49-F238E27FC236}">
                <a16:creationId xmlns:a16="http://schemas.microsoft.com/office/drawing/2014/main" id="{F191A68B-8AA5-3E0A-14AC-03571322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571500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1" name="Text Box 12">
            <a:extLst>
              <a:ext uri="{FF2B5EF4-FFF2-40B4-BE49-F238E27FC236}">
                <a16:creationId xmlns:a16="http://schemas.microsoft.com/office/drawing/2014/main" id="{64BB4C69-2702-237A-18EB-DDE144C5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3"/>
            <a:ext cx="9144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66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843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320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97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3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94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51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8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b="1">
                <a:sym typeface="Monotype Sorts" pitchFamily="2" charset="2"/>
              </a:rPr>
              <a:t>... was passiert wenn ... ???</a:t>
            </a:r>
            <a:endParaRPr lang="de-DE" altLang="de-DE" b="1">
              <a:solidFill>
                <a:srgbClr val="FF0000"/>
              </a:solidFill>
              <a:sym typeface="Monotype Sorts" pitchFamily="2" charset="2"/>
            </a:endParaRPr>
          </a:p>
        </p:txBody>
      </p:sp>
      <p:grpSp>
        <p:nvGrpSpPr>
          <p:cNvPr id="17422" name="Group 13">
            <a:extLst>
              <a:ext uri="{FF2B5EF4-FFF2-40B4-BE49-F238E27FC236}">
                <a16:creationId xmlns:a16="http://schemas.microsoft.com/office/drawing/2014/main" id="{21DC4D5F-1F59-8F89-0143-A4B2AE42DB0F}"/>
              </a:ext>
            </a:extLst>
          </p:cNvPr>
          <p:cNvGrpSpPr>
            <a:grpSpLocks/>
          </p:cNvGrpSpPr>
          <p:nvPr/>
        </p:nvGrpSpPr>
        <p:grpSpPr bwMode="auto">
          <a:xfrm>
            <a:off x="0" y="908050"/>
            <a:ext cx="8459788" cy="1200150"/>
            <a:chOff x="0" y="572"/>
            <a:chExt cx="5329" cy="756"/>
          </a:xfrm>
        </p:grpSpPr>
        <p:pic>
          <p:nvPicPr>
            <p:cNvPr id="17425" name="Picture 14">
              <a:extLst>
                <a:ext uri="{FF2B5EF4-FFF2-40B4-BE49-F238E27FC236}">
                  <a16:creationId xmlns:a16="http://schemas.microsoft.com/office/drawing/2014/main" id="{E751E8B8-9A6D-5DA8-592E-E58466FCE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7"/>
            <a:stretch>
              <a:fillRect/>
            </a:stretch>
          </p:blipFill>
          <p:spPr bwMode="auto">
            <a:xfrm>
              <a:off x="0" y="572"/>
              <a:ext cx="532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6" name="Picture 15">
              <a:extLst>
                <a:ext uri="{FF2B5EF4-FFF2-40B4-BE49-F238E27FC236}">
                  <a16:creationId xmlns:a16="http://schemas.microsoft.com/office/drawing/2014/main" id="{08F655EA-594C-C77C-B633-BB4DF8F93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33"/>
            <a:stretch>
              <a:fillRect/>
            </a:stretch>
          </p:blipFill>
          <p:spPr bwMode="auto">
            <a:xfrm>
              <a:off x="4468" y="572"/>
              <a:ext cx="86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423" name="Picture 16">
            <a:extLst>
              <a:ext uri="{FF2B5EF4-FFF2-40B4-BE49-F238E27FC236}">
                <a16:creationId xmlns:a16="http://schemas.microsoft.com/office/drawing/2014/main" id="{78716E17-BCB8-7F55-9D43-E4CC3F69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0"/>
            <a:ext cx="8351838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4" name="Text Box 17">
            <a:extLst>
              <a:ext uri="{FF2B5EF4-FFF2-40B4-BE49-F238E27FC236}">
                <a16:creationId xmlns:a16="http://schemas.microsoft.com/office/drawing/2014/main" id="{38185DB0-00B0-2E52-2C23-CFB72BD4C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2600"/>
            <a:ext cx="8459788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Bei leichtsinnigem Vorgehen oder Vorsatz ist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„</a:t>
            </a:r>
            <a:r>
              <a:rPr lang="de-DE" altLang="de-DE">
                <a:solidFill>
                  <a:srgbClr val="FF0000"/>
                </a:solidFill>
              </a:rPr>
              <a:t>R e g r e s s</a:t>
            </a:r>
            <a:r>
              <a:rPr lang="de-DE" altLang="de-DE"/>
              <a:t>“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und eine zivilrechtliche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„</a:t>
            </a:r>
            <a:r>
              <a:rPr lang="de-DE" altLang="de-DE">
                <a:solidFill>
                  <a:srgbClr val="FF0000"/>
                </a:solidFill>
              </a:rPr>
              <a:t>W ü r d i g u n g</a:t>
            </a:r>
            <a:r>
              <a:rPr lang="de-DE" altLang="de-DE"/>
              <a:t>“ möglich bzw. wahrscheinlich!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1">
            <a:extLst>
              <a:ext uri="{FF2B5EF4-FFF2-40B4-BE49-F238E27FC236}">
                <a16:creationId xmlns:a16="http://schemas.microsoft.com/office/drawing/2014/main" id="{A636CF4B-4166-A380-4BCA-6A409C3FBD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8F875BA8-E655-0A46-8573-7B9D3E679974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11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91A8030-AE5D-1E22-1A90-2302800760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Konzept Umsetzung FahrbVO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2D659D31-BFFE-BA25-A457-BA271BE4C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de-DE" altLang="de-DE" sz="2000">
                <a:latin typeface="Arial Rounded MT Bold" panose="020F0704030504030204" pitchFamily="34" charset="77"/>
              </a:rPr>
            </a:br>
            <a:r>
              <a:rPr lang="de-DE" altLang="de-DE" sz="4000">
                <a:latin typeface="Arial Rounded MT Bold" panose="020F0704030504030204" pitchFamily="34" charset="77"/>
              </a:rPr>
              <a:t>Thema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Die rechtssichere Umsetzung der Fahrberechtigungsverordnung</a:t>
            </a:r>
            <a:endParaRPr lang="de-DE" altLang="de-DE" sz="2800">
              <a:latin typeface="Arial Rounded MT Bold" panose="020F0704030504030204" pitchFamily="34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1">
            <a:extLst>
              <a:ext uri="{FF2B5EF4-FFF2-40B4-BE49-F238E27FC236}">
                <a16:creationId xmlns:a16="http://schemas.microsoft.com/office/drawing/2014/main" id="{92C9502F-EB7E-0B46-B02A-F3682AC76A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645E2FFC-D541-3A4F-A772-51A422210F62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12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2791B909-018A-7624-A34B-F23AD38C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811011" name="Text Box 3">
            <a:extLst>
              <a:ext uri="{FF2B5EF4-FFF2-40B4-BE49-F238E27FC236}">
                <a16:creationId xmlns:a16="http://schemas.microsoft.com/office/drawing/2014/main" id="{0D52F891-1BF7-9749-F353-985F71B3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18351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 </a:t>
            </a: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1</a:t>
            </a:r>
            <a:endParaRPr lang="de-DE" altLang="de-DE" sz="14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25156072-7418-DD0D-1BE9-C4F2B3370B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Konzept Umsetzung FahrbVO</a:t>
            </a:r>
          </a:p>
        </p:txBody>
      </p:sp>
      <p:sp>
        <p:nvSpPr>
          <p:cNvPr id="811013" name="Text Box 5">
            <a:extLst>
              <a:ext uri="{FF2B5EF4-FFF2-40B4-BE49-F238E27FC236}">
                <a16:creationId xmlns:a16="http://schemas.microsoft.com/office/drawing/2014/main" id="{95BA75E3-3314-BFD6-A90F-6D4F93ED1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16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  <a:latin typeface="Times New Roman" panose="02020603050405020304" pitchFamily="18" charset="0"/>
                <a:sym typeface="Monotype Sorts" pitchFamily="2" charset="2"/>
              </a:rPr>
              <a:t> </a:t>
            </a:r>
            <a:r>
              <a:rPr lang="de-DE" altLang="de-DE" sz="4000">
                <a:solidFill>
                  <a:srgbClr val="FF0000"/>
                </a:solidFill>
              </a:rPr>
              <a:t>... und nun?</a:t>
            </a:r>
          </a:p>
        </p:txBody>
      </p:sp>
      <p:sp>
        <p:nvSpPr>
          <p:cNvPr id="811015" name="Text Box 7">
            <a:extLst>
              <a:ext uri="{FF2B5EF4-FFF2-40B4-BE49-F238E27FC236}">
                <a16:creationId xmlns:a16="http://schemas.microsoft.com/office/drawing/2014/main" id="{0CA5A455-5A78-E4FF-F5EF-EFDEB992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404813"/>
            <a:ext cx="18351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2</a:t>
            </a:r>
          </a:p>
        </p:txBody>
      </p:sp>
      <p:sp>
        <p:nvSpPr>
          <p:cNvPr id="811016" name="Text Box 8">
            <a:extLst>
              <a:ext uri="{FF2B5EF4-FFF2-40B4-BE49-F238E27FC236}">
                <a16:creationId xmlns:a16="http://schemas.microsoft.com/office/drawing/2014/main" id="{6D9B5853-3F3C-8460-433F-26945B96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404813"/>
            <a:ext cx="18351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3</a:t>
            </a:r>
          </a:p>
        </p:txBody>
      </p:sp>
      <p:sp>
        <p:nvSpPr>
          <p:cNvPr id="811017" name="Text Box 9">
            <a:extLst>
              <a:ext uri="{FF2B5EF4-FFF2-40B4-BE49-F238E27FC236}">
                <a16:creationId xmlns:a16="http://schemas.microsoft.com/office/drawing/2014/main" id="{1BE11950-2DCC-EA3A-A826-8C6BFC632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404813"/>
            <a:ext cx="18351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4</a:t>
            </a:r>
          </a:p>
        </p:txBody>
      </p:sp>
      <p:sp>
        <p:nvSpPr>
          <p:cNvPr id="811018" name="Text Box 10">
            <a:extLst>
              <a:ext uri="{FF2B5EF4-FFF2-40B4-BE49-F238E27FC236}">
                <a16:creationId xmlns:a16="http://schemas.microsoft.com/office/drawing/2014/main" id="{8CD30652-76CA-9F93-4FDC-7DC0BB116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04813"/>
            <a:ext cx="18351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 autoUpdateAnimBg="0" advAuto="1000"/>
      <p:bldP spid="811013" grpId="0"/>
      <p:bldP spid="811015" grpId="0" build="p" autoUpdateAnimBg="0" advAuto="1000"/>
      <p:bldP spid="811016" grpId="0" build="p" autoUpdateAnimBg="0" advAuto="1000"/>
      <p:bldP spid="811017" grpId="0" build="p" autoUpdateAnimBg="0" advAuto="1000"/>
      <p:bldP spid="811018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17C09F58-81D1-6DC6-2D84-D22D0AC03E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Konzept Umsetzung FahrbVO 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B0DAD431-7B99-3035-7C7D-5C29B3E5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Arbeitsauftrag</a:t>
            </a:r>
            <a:endParaRPr lang="de-DE" altLang="de-DE" sz="2000"/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CA795BDE-B879-0833-694A-459D91BDB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52513"/>
            <a:ext cx="27368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200" b="0"/>
              <a:t>Ihr wollt</a:t>
            </a:r>
            <a:br>
              <a:rPr lang="de-DE" altLang="de-DE" sz="3200" b="0"/>
            </a:br>
            <a:r>
              <a:rPr lang="de-DE" altLang="de-DE" sz="3200" b="0"/>
              <a:t>die FahrbVO</a:t>
            </a:r>
            <a:br>
              <a:rPr lang="de-DE" altLang="de-DE" sz="3200" b="0"/>
            </a:br>
            <a:r>
              <a:rPr lang="de-DE" altLang="de-DE" sz="3200" b="0"/>
              <a:t>in Eurer</a:t>
            </a:r>
            <a:br>
              <a:rPr lang="de-DE" altLang="de-DE" sz="3200" b="0"/>
            </a:br>
            <a:r>
              <a:rPr lang="de-DE" altLang="de-DE" sz="3200" b="0"/>
              <a:t>Wehr</a:t>
            </a:r>
            <a:br>
              <a:rPr lang="de-DE" altLang="de-DE" sz="3200" b="0"/>
            </a:br>
            <a:r>
              <a:rPr lang="de-DE" altLang="de-DE" sz="3200" b="0"/>
              <a:t>umsetzen!</a:t>
            </a:r>
            <a:endParaRPr lang="de-DE" altLang="de-DE" sz="3200"/>
          </a:p>
        </p:txBody>
      </p:sp>
      <p:sp>
        <p:nvSpPr>
          <p:cNvPr id="25606" name="Text Box 5">
            <a:extLst>
              <a:ext uri="{FF2B5EF4-FFF2-40B4-BE49-F238E27FC236}">
                <a16:creationId xmlns:a16="http://schemas.microsoft.com/office/drawing/2014/main" id="{352087DF-2BC2-91AD-BEBE-2F6F2BA5F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9275"/>
            <a:ext cx="3024187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200" b="0"/>
              <a:t>Ihr wollt</a:t>
            </a:r>
            <a:br>
              <a:rPr lang="de-DE" altLang="de-DE" sz="3200" b="0"/>
            </a:br>
            <a:r>
              <a:rPr lang="de-DE" altLang="de-DE" sz="3200" b="0"/>
              <a:t>damit </a:t>
            </a:r>
            <a:br>
              <a:rPr lang="de-DE" altLang="de-DE" sz="3200" b="0"/>
            </a:br>
            <a:r>
              <a:rPr lang="de-DE" altLang="de-DE" sz="3200" b="0"/>
              <a:t>in Eurer</a:t>
            </a:r>
            <a:br>
              <a:rPr lang="de-DE" altLang="de-DE" sz="3200" b="0"/>
            </a:br>
            <a:r>
              <a:rPr lang="de-DE" altLang="de-DE" sz="3200" b="0"/>
              <a:t>Wehr</a:t>
            </a:r>
            <a:br>
              <a:rPr lang="de-DE" altLang="de-DE" sz="3200" b="0"/>
            </a:br>
            <a:r>
              <a:rPr lang="de-DE" altLang="de-DE" sz="3200" b="0"/>
              <a:t>mehr Verantwortung übernehmen!</a:t>
            </a:r>
            <a:endParaRPr lang="de-DE" altLang="de-DE" sz="3200"/>
          </a:p>
        </p:txBody>
      </p:sp>
      <p:sp>
        <p:nvSpPr>
          <p:cNvPr id="25607" name="Text Box 6">
            <a:extLst>
              <a:ext uri="{FF2B5EF4-FFF2-40B4-BE49-F238E27FC236}">
                <a16:creationId xmlns:a16="http://schemas.microsoft.com/office/drawing/2014/main" id="{40EEEC2E-5D75-8940-47F2-9FA714CBD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437063"/>
            <a:ext cx="38893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200" b="0"/>
              <a:t>Ihr habt Euch freiwillig für diese Aufgabe gemeldet!</a:t>
            </a:r>
            <a:endParaRPr lang="de-DE" altLang="de-DE" sz="3200"/>
          </a:p>
        </p:txBody>
      </p:sp>
      <p:grpSp>
        <p:nvGrpSpPr>
          <p:cNvPr id="25608" name="Group 19">
            <a:extLst>
              <a:ext uri="{FF2B5EF4-FFF2-40B4-BE49-F238E27FC236}">
                <a16:creationId xmlns:a16="http://schemas.microsoft.com/office/drawing/2014/main" id="{423786F9-CCCD-A9C8-3A9F-89A37BD333C6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571500"/>
            <a:ext cx="8154988" cy="5661025"/>
            <a:chOff x="162" y="360"/>
            <a:chExt cx="5137" cy="3566"/>
          </a:xfrm>
        </p:grpSpPr>
        <p:sp>
          <p:nvSpPr>
            <p:cNvPr id="25616" name="Freeform 8">
              <a:extLst>
                <a:ext uri="{FF2B5EF4-FFF2-40B4-BE49-F238E27FC236}">
                  <a16:creationId xmlns:a16="http://schemas.microsoft.com/office/drawing/2014/main" id="{3036B00A-0116-6D5E-4EB8-906E9512F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612"/>
              <a:ext cx="1662" cy="1785"/>
            </a:xfrm>
            <a:custGeom>
              <a:avLst/>
              <a:gdLst>
                <a:gd name="T0" fmla="*/ 852 w 1662"/>
                <a:gd name="T1" fmla="*/ 12 h 1785"/>
                <a:gd name="T2" fmla="*/ 1182 w 1662"/>
                <a:gd name="T3" fmla="*/ 36 h 1785"/>
                <a:gd name="T4" fmla="*/ 1362 w 1662"/>
                <a:gd name="T5" fmla="*/ 60 h 1785"/>
                <a:gd name="T6" fmla="*/ 1446 w 1662"/>
                <a:gd name="T7" fmla="*/ 132 h 1785"/>
                <a:gd name="T8" fmla="*/ 1530 w 1662"/>
                <a:gd name="T9" fmla="*/ 216 h 1785"/>
                <a:gd name="T10" fmla="*/ 1572 w 1662"/>
                <a:gd name="T11" fmla="*/ 294 h 1785"/>
                <a:gd name="T12" fmla="*/ 1602 w 1662"/>
                <a:gd name="T13" fmla="*/ 360 h 1785"/>
                <a:gd name="T14" fmla="*/ 1626 w 1662"/>
                <a:gd name="T15" fmla="*/ 432 h 1785"/>
                <a:gd name="T16" fmla="*/ 1638 w 1662"/>
                <a:gd name="T17" fmla="*/ 480 h 1785"/>
                <a:gd name="T18" fmla="*/ 1656 w 1662"/>
                <a:gd name="T19" fmla="*/ 618 h 1785"/>
                <a:gd name="T20" fmla="*/ 1662 w 1662"/>
                <a:gd name="T21" fmla="*/ 690 h 1785"/>
                <a:gd name="T22" fmla="*/ 1656 w 1662"/>
                <a:gd name="T23" fmla="*/ 1344 h 1785"/>
                <a:gd name="T24" fmla="*/ 1548 w 1662"/>
                <a:gd name="T25" fmla="*/ 1566 h 1785"/>
                <a:gd name="T26" fmla="*/ 1500 w 1662"/>
                <a:gd name="T27" fmla="*/ 1632 h 1785"/>
                <a:gd name="T28" fmla="*/ 1302 w 1662"/>
                <a:gd name="T29" fmla="*/ 1734 h 1785"/>
                <a:gd name="T30" fmla="*/ 846 w 1662"/>
                <a:gd name="T31" fmla="*/ 1758 h 1785"/>
                <a:gd name="T32" fmla="*/ 396 w 1662"/>
                <a:gd name="T33" fmla="*/ 1740 h 1785"/>
                <a:gd name="T34" fmla="*/ 150 w 1662"/>
                <a:gd name="T35" fmla="*/ 1686 h 1785"/>
                <a:gd name="T36" fmla="*/ 36 w 1662"/>
                <a:gd name="T37" fmla="*/ 1524 h 1785"/>
                <a:gd name="T38" fmla="*/ 18 w 1662"/>
                <a:gd name="T39" fmla="*/ 1434 h 1785"/>
                <a:gd name="T40" fmla="*/ 0 w 1662"/>
                <a:gd name="T41" fmla="*/ 1320 h 1785"/>
                <a:gd name="T42" fmla="*/ 6 w 1662"/>
                <a:gd name="T43" fmla="*/ 546 h 1785"/>
                <a:gd name="T44" fmla="*/ 12 w 1662"/>
                <a:gd name="T45" fmla="*/ 504 h 1785"/>
                <a:gd name="T46" fmla="*/ 24 w 1662"/>
                <a:gd name="T47" fmla="*/ 348 h 1785"/>
                <a:gd name="T48" fmla="*/ 78 w 1662"/>
                <a:gd name="T49" fmla="*/ 222 h 1785"/>
                <a:gd name="T50" fmla="*/ 168 w 1662"/>
                <a:gd name="T51" fmla="*/ 132 h 1785"/>
                <a:gd name="T52" fmla="*/ 216 w 1662"/>
                <a:gd name="T53" fmla="*/ 96 h 1785"/>
                <a:gd name="T54" fmla="*/ 696 w 1662"/>
                <a:gd name="T55" fmla="*/ 42 h 1785"/>
                <a:gd name="T56" fmla="*/ 852 w 1662"/>
                <a:gd name="T57" fmla="*/ 12 h 17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62" h="1785">
                  <a:moveTo>
                    <a:pt x="852" y="12"/>
                  </a:moveTo>
                  <a:cubicBezTo>
                    <a:pt x="963" y="19"/>
                    <a:pt x="1071" y="27"/>
                    <a:pt x="1182" y="36"/>
                  </a:cubicBezTo>
                  <a:cubicBezTo>
                    <a:pt x="1242" y="56"/>
                    <a:pt x="1298" y="56"/>
                    <a:pt x="1362" y="60"/>
                  </a:cubicBezTo>
                  <a:cubicBezTo>
                    <a:pt x="1396" y="83"/>
                    <a:pt x="1415" y="111"/>
                    <a:pt x="1446" y="132"/>
                  </a:cubicBezTo>
                  <a:cubicBezTo>
                    <a:pt x="1463" y="157"/>
                    <a:pt x="1506" y="200"/>
                    <a:pt x="1530" y="216"/>
                  </a:cubicBezTo>
                  <a:cubicBezTo>
                    <a:pt x="1543" y="242"/>
                    <a:pt x="1556" y="270"/>
                    <a:pt x="1572" y="294"/>
                  </a:cubicBezTo>
                  <a:cubicBezTo>
                    <a:pt x="1578" y="319"/>
                    <a:pt x="1587" y="338"/>
                    <a:pt x="1602" y="360"/>
                  </a:cubicBezTo>
                  <a:cubicBezTo>
                    <a:pt x="1609" y="387"/>
                    <a:pt x="1620" y="405"/>
                    <a:pt x="1626" y="432"/>
                  </a:cubicBezTo>
                  <a:cubicBezTo>
                    <a:pt x="1630" y="448"/>
                    <a:pt x="1638" y="480"/>
                    <a:pt x="1638" y="480"/>
                  </a:cubicBezTo>
                  <a:cubicBezTo>
                    <a:pt x="1642" y="529"/>
                    <a:pt x="1644" y="571"/>
                    <a:pt x="1656" y="618"/>
                  </a:cubicBezTo>
                  <a:cubicBezTo>
                    <a:pt x="1658" y="642"/>
                    <a:pt x="1662" y="666"/>
                    <a:pt x="1662" y="690"/>
                  </a:cubicBezTo>
                  <a:cubicBezTo>
                    <a:pt x="1662" y="908"/>
                    <a:pt x="1662" y="1126"/>
                    <a:pt x="1656" y="1344"/>
                  </a:cubicBezTo>
                  <a:cubicBezTo>
                    <a:pt x="1655" y="1393"/>
                    <a:pt x="1587" y="1540"/>
                    <a:pt x="1548" y="1566"/>
                  </a:cubicBezTo>
                  <a:cubicBezTo>
                    <a:pt x="1538" y="1595"/>
                    <a:pt x="1525" y="1615"/>
                    <a:pt x="1500" y="1632"/>
                  </a:cubicBezTo>
                  <a:cubicBezTo>
                    <a:pt x="1449" y="1708"/>
                    <a:pt x="1392" y="1726"/>
                    <a:pt x="1302" y="1734"/>
                  </a:cubicBezTo>
                  <a:cubicBezTo>
                    <a:pt x="1148" y="1785"/>
                    <a:pt x="1061" y="1755"/>
                    <a:pt x="846" y="1758"/>
                  </a:cubicBezTo>
                  <a:cubicBezTo>
                    <a:pt x="689" y="1755"/>
                    <a:pt x="550" y="1747"/>
                    <a:pt x="396" y="1740"/>
                  </a:cubicBezTo>
                  <a:cubicBezTo>
                    <a:pt x="310" y="1730"/>
                    <a:pt x="232" y="1713"/>
                    <a:pt x="150" y="1686"/>
                  </a:cubicBezTo>
                  <a:cubicBezTo>
                    <a:pt x="114" y="1632"/>
                    <a:pt x="65" y="1581"/>
                    <a:pt x="36" y="1524"/>
                  </a:cubicBezTo>
                  <a:cubicBezTo>
                    <a:pt x="31" y="1492"/>
                    <a:pt x="24" y="1465"/>
                    <a:pt x="18" y="1434"/>
                  </a:cubicBezTo>
                  <a:cubicBezTo>
                    <a:pt x="14" y="1388"/>
                    <a:pt x="8" y="1362"/>
                    <a:pt x="0" y="1320"/>
                  </a:cubicBezTo>
                  <a:cubicBezTo>
                    <a:pt x="2" y="1062"/>
                    <a:pt x="2" y="804"/>
                    <a:pt x="6" y="546"/>
                  </a:cubicBezTo>
                  <a:cubicBezTo>
                    <a:pt x="6" y="532"/>
                    <a:pt x="11" y="518"/>
                    <a:pt x="12" y="504"/>
                  </a:cubicBezTo>
                  <a:cubicBezTo>
                    <a:pt x="22" y="347"/>
                    <a:pt x="3" y="411"/>
                    <a:pt x="24" y="348"/>
                  </a:cubicBezTo>
                  <a:cubicBezTo>
                    <a:pt x="29" y="306"/>
                    <a:pt x="41" y="247"/>
                    <a:pt x="78" y="222"/>
                  </a:cubicBezTo>
                  <a:cubicBezTo>
                    <a:pt x="102" y="186"/>
                    <a:pt x="130" y="151"/>
                    <a:pt x="168" y="132"/>
                  </a:cubicBezTo>
                  <a:cubicBezTo>
                    <a:pt x="182" y="111"/>
                    <a:pt x="192" y="104"/>
                    <a:pt x="216" y="96"/>
                  </a:cubicBezTo>
                  <a:cubicBezTo>
                    <a:pt x="343" y="0"/>
                    <a:pt x="566" y="44"/>
                    <a:pt x="696" y="42"/>
                  </a:cubicBezTo>
                  <a:cubicBezTo>
                    <a:pt x="748" y="35"/>
                    <a:pt x="800" y="22"/>
                    <a:pt x="852" y="12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7" name="Freeform 9">
              <a:extLst>
                <a:ext uri="{FF2B5EF4-FFF2-40B4-BE49-F238E27FC236}">
                  <a16:creationId xmlns:a16="http://schemas.microsoft.com/office/drawing/2014/main" id="{AFFF9678-A06C-AAD1-13B6-44479FCD1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2778"/>
              <a:ext cx="2472" cy="1148"/>
            </a:xfrm>
            <a:custGeom>
              <a:avLst/>
              <a:gdLst>
                <a:gd name="T0" fmla="*/ 439 w 2472"/>
                <a:gd name="T1" fmla="*/ 42 h 1148"/>
                <a:gd name="T2" fmla="*/ 607 w 2472"/>
                <a:gd name="T3" fmla="*/ 6 h 1148"/>
                <a:gd name="T4" fmla="*/ 1747 w 2472"/>
                <a:gd name="T5" fmla="*/ 0 h 1148"/>
                <a:gd name="T6" fmla="*/ 2041 w 2472"/>
                <a:gd name="T7" fmla="*/ 6 h 1148"/>
                <a:gd name="T8" fmla="*/ 2167 w 2472"/>
                <a:gd name="T9" fmla="*/ 30 h 1148"/>
                <a:gd name="T10" fmla="*/ 2239 w 2472"/>
                <a:gd name="T11" fmla="*/ 90 h 1148"/>
                <a:gd name="T12" fmla="*/ 2323 w 2472"/>
                <a:gd name="T13" fmla="*/ 192 h 1148"/>
                <a:gd name="T14" fmla="*/ 2371 w 2472"/>
                <a:gd name="T15" fmla="*/ 258 h 1148"/>
                <a:gd name="T16" fmla="*/ 2419 w 2472"/>
                <a:gd name="T17" fmla="*/ 348 h 1148"/>
                <a:gd name="T18" fmla="*/ 2449 w 2472"/>
                <a:gd name="T19" fmla="*/ 444 h 1148"/>
                <a:gd name="T20" fmla="*/ 2443 w 2472"/>
                <a:gd name="T21" fmla="*/ 744 h 1148"/>
                <a:gd name="T22" fmla="*/ 2425 w 2472"/>
                <a:gd name="T23" fmla="*/ 936 h 1148"/>
                <a:gd name="T24" fmla="*/ 2401 w 2472"/>
                <a:gd name="T25" fmla="*/ 1026 h 1148"/>
                <a:gd name="T26" fmla="*/ 2341 w 2472"/>
                <a:gd name="T27" fmla="*/ 1062 h 1148"/>
                <a:gd name="T28" fmla="*/ 2071 w 2472"/>
                <a:gd name="T29" fmla="*/ 1122 h 1148"/>
                <a:gd name="T30" fmla="*/ 451 w 2472"/>
                <a:gd name="T31" fmla="*/ 1110 h 1148"/>
                <a:gd name="T32" fmla="*/ 277 w 2472"/>
                <a:gd name="T33" fmla="*/ 1068 h 1148"/>
                <a:gd name="T34" fmla="*/ 91 w 2472"/>
                <a:gd name="T35" fmla="*/ 996 h 1148"/>
                <a:gd name="T36" fmla="*/ 49 w 2472"/>
                <a:gd name="T37" fmla="*/ 936 h 1148"/>
                <a:gd name="T38" fmla="*/ 43 w 2472"/>
                <a:gd name="T39" fmla="*/ 918 h 1148"/>
                <a:gd name="T40" fmla="*/ 31 w 2472"/>
                <a:gd name="T41" fmla="*/ 900 h 1148"/>
                <a:gd name="T42" fmla="*/ 19 w 2472"/>
                <a:gd name="T43" fmla="*/ 846 h 1148"/>
                <a:gd name="T44" fmla="*/ 67 w 2472"/>
                <a:gd name="T45" fmla="*/ 486 h 1148"/>
                <a:gd name="T46" fmla="*/ 91 w 2472"/>
                <a:gd name="T47" fmla="*/ 450 h 1148"/>
                <a:gd name="T48" fmla="*/ 97 w 2472"/>
                <a:gd name="T49" fmla="*/ 426 h 1148"/>
                <a:gd name="T50" fmla="*/ 181 w 2472"/>
                <a:gd name="T51" fmla="*/ 306 h 1148"/>
                <a:gd name="T52" fmla="*/ 265 w 2472"/>
                <a:gd name="T53" fmla="*/ 222 h 1148"/>
                <a:gd name="T54" fmla="*/ 331 w 2472"/>
                <a:gd name="T55" fmla="*/ 174 h 1148"/>
                <a:gd name="T56" fmla="*/ 397 w 2472"/>
                <a:gd name="T57" fmla="*/ 108 h 1148"/>
                <a:gd name="T58" fmla="*/ 439 w 2472"/>
                <a:gd name="T59" fmla="*/ 42 h 11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472" h="1148">
                  <a:moveTo>
                    <a:pt x="439" y="42"/>
                  </a:moveTo>
                  <a:cubicBezTo>
                    <a:pt x="497" y="32"/>
                    <a:pt x="550" y="17"/>
                    <a:pt x="607" y="6"/>
                  </a:cubicBezTo>
                  <a:cubicBezTo>
                    <a:pt x="992" y="9"/>
                    <a:pt x="1366" y="21"/>
                    <a:pt x="1747" y="0"/>
                  </a:cubicBezTo>
                  <a:cubicBezTo>
                    <a:pt x="1845" y="2"/>
                    <a:pt x="1943" y="1"/>
                    <a:pt x="2041" y="6"/>
                  </a:cubicBezTo>
                  <a:cubicBezTo>
                    <a:pt x="2079" y="8"/>
                    <a:pt x="2129" y="25"/>
                    <a:pt x="2167" y="30"/>
                  </a:cubicBezTo>
                  <a:cubicBezTo>
                    <a:pt x="2189" y="52"/>
                    <a:pt x="2213" y="73"/>
                    <a:pt x="2239" y="90"/>
                  </a:cubicBezTo>
                  <a:cubicBezTo>
                    <a:pt x="2263" y="126"/>
                    <a:pt x="2298" y="157"/>
                    <a:pt x="2323" y="192"/>
                  </a:cubicBezTo>
                  <a:cubicBezTo>
                    <a:pt x="2340" y="215"/>
                    <a:pt x="2350" y="237"/>
                    <a:pt x="2371" y="258"/>
                  </a:cubicBezTo>
                  <a:cubicBezTo>
                    <a:pt x="2387" y="305"/>
                    <a:pt x="2387" y="316"/>
                    <a:pt x="2419" y="348"/>
                  </a:cubicBezTo>
                  <a:cubicBezTo>
                    <a:pt x="2426" y="382"/>
                    <a:pt x="2441" y="411"/>
                    <a:pt x="2449" y="444"/>
                  </a:cubicBezTo>
                  <a:cubicBezTo>
                    <a:pt x="2453" y="534"/>
                    <a:pt x="2472" y="658"/>
                    <a:pt x="2443" y="744"/>
                  </a:cubicBezTo>
                  <a:cubicBezTo>
                    <a:pt x="2436" y="808"/>
                    <a:pt x="2436" y="873"/>
                    <a:pt x="2425" y="936"/>
                  </a:cubicBezTo>
                  <a:cubicBezTo>
                    <a:pt x="2420" y="963"/>
                    <a:pt x="2421" y="1002"/>
                    <a:pt x="2401" y="1026"/>
                  </a:cubicBezTo>
                  <a:cubicBezTo>
                    <a:pt x="2385" y="1044"/>
                    <a:pt x="2362" y="1053"/>
                    <a:pt x="2341" y="1062"/>
                  </a:cubicBezTo>
                  <a:cubicBezTo>
                    <a:pt x="2231" y="1112"/>
                    <a:pt x="2202" y="1116"/>
                    <a:pt x="2071" y="1122"/>
                  </a:cubicBezTo>
                  <a:cubicBezTo>
                    <a:pt x="1994" y="1148"/>
                    <a:pt x="702" y="1112"/>
                    <a:pt x="451" y="1110"/>
                  </a:cubicBezTo>
                  <a:cubicBezTo>
                    <a:pt x="393" y="1100"/>
                    <a:pt x="335" y="1082"/>
                    <a:pt x="277" y="1068"/>
                  </a:cubicBezTo>
                  <a:cubicBezTo>
                    <a:pt x="221" y="1030"/>
                    <a:pt x="152" y="1026"/>
                    <a:pt x="91" y="996"/>
                  </a:cubicBezTo>
                  <a:cubicBezTo>
                    <a:pt x="82" y="969"/>
                    <a:pt x="70" y="957"/>
                    <a:pt x="49" y="936"/>
                  </a:cubicBezTo>
                  <a:cubicBezTo>
                    <a:pt x="47" y="930"/>
                    <a:pt x="46" y="924"/>
                    <a:pt x="43" y="918"/>
                  </a:cubicBezTo>
                  <a:cubicBezTo>
                    <a:pt x="40" y="912"/>
                    <a:pt x="34" y="907"/>
                    <a:pt x="31" y="900"/>
                  </a:cubicBezTo>
                  <a:cubicBezTo>
                    <a:pt x="25" y="883"/>
                    <a:pt x="23" y="864"/>
                    <a:pt x="19" y="846"/>
                  </a:cubicBezTo>
                  <a:cubicBezTo>
                    <a:pt x="21" y="744"/>
                    <a:pt x="0" y="586"/>
                    <a:pt x="67" y="486"/>
                  </a:cubicBezTo>
                  <a:cubicBezTo>
                    <a:pt x="84" y="417"/>
                    <a:pt x="58" y="500"/>
                    <a:pt x="91" y="450"/>
                  </a:cubicBezTo>
                  <a:cubicBezTo>
                    <a:pt x="96" y="443"/>
                    <a:pt x="94" y="434"/>
                    <a:pt x="97" y="426"/>
                  </a:cubicBezTo>
                  <a:cubicBezTo>
                    <a:pt x="115" y="384"/>
                    <a:pt x="142" y="332"/>
                    <a:pt x="181" y="306"/>
                  </a:cubicBezTo>
                  <a:cubicBezTo>
                    <a:pt x="198" y="281"/>
                    <a:pt x="241" y="238"/>
                    <a:pt x="265" y="222"/>
                  </a:cubicBezTo>
                  <a:cubicBezTo>
                    <a:pt x="278" y="203"/>
                    <a:pt x="308" y="182"/>
                    <a:pt x="331" y="174"/>
                  </a:cubicBezTo>
                  <a:cubicBezTo>
                    <a:pt x="349" y="150"/>
                    <a:pt x="372" y="125"/>
                    <a:pt x="397" y="108"/>
                  </a:cubicBezTo>
                  <a:cubicBezTo>
                    <a:pt x="409" y="83"/>
                    <a:pt x="423" y="64"/>
                    <a:pt x="439" y="42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8" name="Freeform 10">
              <a:extLst>
                <a:ext uri="{FF2B5EF4-FFF2-40B4-BE49-F238E27FC236}">
                  <a16:creationId xmlns:a16="http://schemas.microsoft.com/office/drawing/2014/main" id="{06D4FDAD-6E90-E819-E645-204B605BD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360"/>
              <a:ext cx="1903" cy="2268"/>
            </a:xfrm>
            <a:custGeom>
              <a:avLst/>
              <a:gdLst>
                <a:gd name="T0" fmla="*/ 108 w 1903"/>
                <a:gd name="T1" fmla="*/ 2166 h 2268"/>
                <a:gd name="T2" fmla="*/ 78 w 1903"/>
                <a:gd name="T3" fmla="*/ 2028 h 2268"/>
                <a:gd name="T4" fmla="*/ 42 w 1903"/>
                <a:gd name="T5" fmla="*/ 1884 h 2268"/>
                <a:gd name="T6" fmla="*/ 12 w 1903"/>
                <a:gd name="T7" fmla="*/ 1782 h 2268"/>
                <a:gd name="T8" fmla="*/ 0 w 1903"/>
                <a:gd name="T9" fmla="*/ 1722 h 2268"/>
                <a:gd name="T10" fmla="*/ 6 w 1903"/>
                <a:gd name="T11" fmla="*/ 1602 h 2268"/>
                <a:gd name="T12" fmla="*/ 36 w 1903"/>
                <a:gd name="T13" fmla="*/ 1548 h 2268"/>
                <a:gd name="T14" fmla="*/ 228 w 1903"/>
                <a:gd name="T15" fmla="*/ 1452 h 2268"/>
                <a:gd name="T16" fmla="*/ 288 w 1903"/>
                <a:gd name="T17" fmla="*/ 1428 h 2268"/>
                <a:gd name="T18" fmla="*/ 378 w 1903"/>
                <a:gd name="T19" fmla="*/ 1350 h 2268"/>
                <a:gd name="T20" fmla="*/ 402 w 1903"/>
                <a:gd name="T21" fmla="*/ 1302 h 2268"/>
                <a:gd name="T22" fmla="*/ 408 w 1903"/>
                <a:gd name="T23" fmla="*/ 1278 h 2268"/>
                <a:gd name="T24" fmla="*/ 420 w 1903"/>
                <a:gd name="T25" fmla="*/ 1260 h 2268"/>
                <a:gd name="T26" fmla="*/ 414 w 1903"/>
                <a:gd name="T27" fmla="*/ 882 h 2268"/>
                <a:gd name="T28" fmla="*/ 396 w 1903"/>
                <a:gd name="T29" fmla="*/ 816 h 2268"/>
                <a:gd name="T30" fmla="*/ 360 w 1903"/>
                <a:gd name="T31" fmla="*/ 690 h 2268"/>
                <a:gd name="T32" fmla="*/ 390 w 1903"/>
                <a:gd name="T33" fmla="*/ 474 h 2268"/>
                <a:gd name="T34" fmla="*/ 384 w 1903"/>
                <a:gd name="T35" fmla="*/ 120 h 2268"/>
                <a:gd name="T36" fmla="*/ 420 w 1903"/>
                <a:gd name="T37" fmla="*/ 78 h 2268"/>
                <a:gd name="T38" fmla="*/ 492 w 1903"/>
                <a:gd name="T39" fmla="*/ 42 h 2268"/>
                <a:gd name="T40" fmla="*/ 792 w 1903"/>
                <a:gd name="T41" fmla="*/ 36 h 2268"/>
                <a:gd name="T42" fmla="*/ 1128 w 1903"/>
                <a:gd name="T43" fmla="*/ 0 h 2268"/>
                <a:gd name="T44" fmla="*/ 1458 w 1903"/>
                <a:gd name="T45" fmla="*/ 18 h 2268"/>
                <a:gd name="T46" fmla="*/ 1524 w 1903"/>
                <a:gd name="T47" fmla="*/ 66 h 2268"/>
                <a:gd name="T48" fmla="*/ 1488 w 1903"/>
                <a:gd name="T49" fmla="*/ 282 h 2268"/>
                <a:gd name="T50" fmla="*/ 1440 w 1903"/>
                <a:gd name="T51" fmla="*/ 336 h 2268"/>
                <a:gd name="T52" fmla="*/ 1374 w 1903"/>
                <a:gd name="T53" fmla="*/ 432 h 2268"/>
                <a:gd name="T54" fmla="*/ 1416 w 1903"/>
                <a:gd name="T55" fmla="*/ 564 h 2268"/>
                <a:gd name="T56" fmla="*/ 1470 w 1903"/>
                <a:gd name="T57" fmla="*/ 606 h 2268"/>
                <a:gd name="T58" fmla="*/ 1494 w 1903"/>
                <a:gd name="T59" fmla="*/ 666 h 2268"/>
                <a:gd name="T60" fmla="*/ 1482 w 1903"/>
                <a:gd name="T61" fmla="*/ 762 h 2268"/>
                <a:gd name="T62" fmla="*/ 1470 w 1903"/>
                <a:gd name="T63" fmla="*/ 798 h 2268"/>
                <a:gd name="T64" fmla="*/ 1464 w 1903"/>
                <a:gd name="T65" fmla="*/ 834 h 2268"/>
                <a:gd name="T66" fmla="*/ 1440 w 1903"/>
                <a:gd name="T67" fmla="*/ 870 h 2268"/>
                <a:gd name="T68" fmla="*/ 1410 w 1903"/>
                <a:gd name="T69" fmla="*/ 948 h 2268"/>
                <a:gd name="T70" fmla="*/ 1362 w 1903"/>
                <a:gd name="T71" fmla="*/ 1080 h 2268"/>
                <a:gd name="T72" fmla="*/ 1374 w 1903"/>
                <a:gd name="T73" fmla="*/ 1326 h 2268"/>
                <a:gd name="T74" fmla="*/ 1380 w 1903"/>
                <a:gd name="T75" fmla="*/ 1302 h 2268"/>
                <a:gd name="T76" fmla="*/ 1398 w 1903"/>
                <a:gd name="T77" fmla="*/ 1314 h 2268"/>
                <a:gd name="T78" fmla="*/ 1446 w 1903"/>
                <a:gd name="T79" fmla="*/ 1362 h 2268"/>
                <a:gd name="T80" fmla="*/ 1686 w 1903"/>
                <a:gd name="T81" fmla="*/ 1428 h 2268"/>
                <a:gd name="T82" fmla="*/ 1764 w 1903"/>
                <a:gd name="T83" fmla="*/ 1464 h 2268"/>
                <a:gd name="T84" fmla="*/ 1818 w 1903"/>
                <a:gd name="T85" fmla="*/ 1542 h 2268"/>
                <a:gd name="T86" fmla="*/ 1824 w 1903"/>
                <a:gd name="T87" fmla="*/ 1638 h 2268"/>
                <a:gd name="T88" fmla="*/ 1776 w 1903"/>
                <a:gd name="T89" fmla="*/ 2118 h 2268"/>
                <a:gd name="T90" fmla="*/ 1686 w 1903"/>
                <a:gd name="T91" fmla="*/ 2172 h 2268"/>
                <a:gd name="T92" fmla="*/ 1590 w 1903"/>
                <a:gd name="T93" fmla="*/ 2238 h 2268"/>
                <a:gd name="T94" fmla="*/ 1530 w 1903"/>
                <a:gd name="T95" fmla="*/ 2250 h 2268"/>
                <a:gd name="T96" fmla="*/ 1350 w 1903"/>
                <a:gd name="T97" fmla="*/ 2268 h 2268"/>
                <a:gd name="T98" fmla="*/ 1092 w 1903"/>
                <a:gd name="T99" fmla="*/ 2256 h 2268"/>
                <a:gd name="T100" fmla="*/ 876 w 1903"/>
                <a:gd name="T101" fmla="*/ 2220 h 2268"/>
                <a:gd name="T102" fmla="*/ 294 w 1903"/>
                <a:gd name="T103" fmla="*/ 2214 h 2268"/>
                <a:gd name="T104" fmla="*/ 168 w 1903"/>
                <a:gd name="T105" fmla="*/ 2190 h 2268"/>
                <a:gd name="T106" fmla="*/ 108 w 1903"/>
                <a:gd name="T107" fmla="*/ 2166 h 22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03" h="2268">
                  <a:moveTo>
                    <a:pt x="108" y="2166"/>
                  </a:moveTo>
                  <a:cubicBezTo>
                    <a:pt x="86" y="2122"/>
                    <a:pt x="86" y="2077"/>
                    <a:pt x="78" y="2028"/>
                  </a:cubicBezTo>
                  <a:cubicBezTo>
                    <a:pt x="71" y="1980"/>
                    <a:pt x="54" y="1932"/>
                    <a:pt x="42" y="1884"/>
                  </a:cubicBezTo>
                  <a:cubicBezTo>
                    <a:pt x="33" y="1850"/>
                    <a:pt x="20" y="1817"/>
                    <a:pt x="12" y="1782"/>
                  </a:cubicBezTo>
                  <a:cubicBezTo>
                    <a:pt x="7" y="1762"/>
                    <a:pt x="0" y="1722"/>
                    <a:pt x="0" y="1722"/>
                  </a:cubicBezTo>
                  <a:cubicBezTo>
                    <a:pt x="2" y="1682"/>
                    <a:pt x="1" y="1642"/>
                    <a:pt x="6" y="1602"/>
                  </a:cubicBezTo>
                  <a:cubicBezTo>
                    <a:pt x="11" y="1555"/>
                    <a:pt x="15" y="1577"/>
                    <a:pt x="36" y="1548"/>
                  </a:cubicBezTo>
                  <a:cubicBezTo>
                    <a:pt x="93" y="1468"/>
                    <a:pt x="129" y="1462"/>
                    <a:pt x="228" y="1452"/>
                  </a:cubicBezTo>
                  <a:cubicBezTo>
                    <a:pt x="251" y="1446"/>
                    <a:pt x="266" y="1435"/>
                    <a:pt x="288" y="1428"/>
                  </a:cubicBezTo>
                  <a:cubicBezTo>
                    <a:pt x="316" y="1400"/>
                    <a:pt x="345" y="1372"/>
                    <a:pt x="378" y="1350"/>
                  </a:cubicBezTo>
                  <a:cubicBezTo>
                    <a:pt x="393" y="1277"/>
                    <a:pt x="371" y="1356"/>
                    <a:pt x="402" y="1302"/>
                  </a:cubicBezTo>
                  <a:cubicBezTo>
                    <a:pt x="406" y="1295"/>
                    <a:pt x="405" y="1286"/>
                    <a:pt x="408" y="1278"/>
                  </a:cubicBezTo>
                  <a:cubicBezTo>
                    <a:pt x="411" y="1271"/>
                    <a:pt x="416" y="1266"/>
                    <a:pt x="420" y="1260"/>
                  </a:cubicBezTo>
                  <a:cubicBezTo>
                    <a:pt x="418" y="1134"/>
                    <a:pt x="418" y="1008"/>
                    <a:pt x="414" y="882"/>
                  </a:cubicBezTo>
                  <a:cubicBezTo>
                    <a:pt x="413" y="859"/>
                    <a:pt x="396" y="816"/>
                    <a:pt x="396" y="816"/>
                  </a:cubicBezTo>
                  <a:cubicBezTo>
                    <a:pt x="390" y="773"/>
                    <a:pt x="384" y="726"/>
                    <a:pt x="360" y="690"/>
                  </a:cubicBezTo>
                  <a:cubicBezTo>
                    <a:pt x="351" y="614"/>
                    <a:pt x="347" y="539"/>
                    <a:pt x="390" y="474"/>
                  </a:cubicBezTo>
                  <a:cubicBezTo>
                    <a:pt x="380" y="338"/>
                    <a:pt x="373" y="283"/>
                    <a:pt x="384" y="120"/>
                  </a:cubicBezTo>
                  <a:cubicBezTo>
                    <a:pt x="385" y="102"/>
                    <a:pt x="405" y="83"/>
                    <a:pt x="420" y="78"/>
                  </a:cubicBezTo>
                  <a:cubicBezTo>
                    <a:pt x="440" y="48"/>
                    <a:pt x="453" y="43"/>
                    <a:pt x="492" y="42"/>
                  </a:cubicBezTo>
                  <a:cubicBezTo>
                    <a:pt x="592" y="38"/>
                    <a:pt x="692" y="38"/>
                    <a:pt x="792" y="36"/>
                  </a:cubicBezTo>
                  <a:cubicBezTo>
                    <a:pt x="906" y="31"/>
                    <a:pt x="1014" y="8"/>
                    <a:pt x="1128" y="0"/>
                  </a:cubicBezTo>
                  <a:cubicBezTo>
                    <a:pt x="1239" y="4"/>
                    <a:pt x="1348" y="6"/>
                    <a:pt x="1458" y="18"/>
                  </a:cubicBezTo>
                  <a:cubicBezTo>
                    <a:pt x="1484" y="34"/>
                    <a:pt x="1507" y="41"/>
                    <a:pt x="1524" y="66"/>
                  </a:cubicBezTo>
                  <a:cubicBezTo>
                    <a:pt x="1533" y="138"/>
                    <a:pt x="1543" y="227"/>
                    <a:pt x="1488" y="282"/>
                  </a:cubicBezTo>
                  <a:cubicBezTo>
                    <a:pt x="1479" y="310"/>
                    <a:pt x="1462" y="317"/>
                    <a:pt x="1440" y="336"/>
                  </a:cubicBezTo>
                  <a:cubicBezTo>
                    <a:pt x="1407" y="366"/>
                    <a:pt x="1388" y="390"/>
                    <a:pt x="1374" y="432"/>
                  </a:cubicBezTo>
                  <a:cubicBezTo>
                    <a:pt x="1379" y="487"/>
                    <a:pt x="1381" y="523"/>
                    <a:pt x="1416" y="564"/>
                  </a:cubicBezTo>
                  <a:cubicBezTo>
                    <a:pt x="1431" y="581"/>
                    <a:pt x="1470" y="606"/>
                    <a:pt x="1470" y="606"/>
                  </a:cubicBezTo>
                  <a:cubicBezTo>
                    <a:pt x="1483" y="626"/>
                    <a:pt x="1487" y="644"/>
                    <a:pt x="1494" y="666"/>
                  </a:cubicBezTo>
                  <a:cubicBezTo>
                    <a:pt x="1491" y="697"/>
                    <a:pt x="1490" y="731"/>
                    <a:pt x="1482" y="762"/>
                  </a:cubicBezTo>
                  <a:cubicBezTo>
                    <a:pt x="1479" y="774"/>
                    <a:pt x="1472" y="786"/>
                    <a:pt x="1470" y="798"/>
                  </a:cubicBezTo>
                  <a:cubicBezTo>
                    <a:pt x="1468" y="810"/>
                    <a:pt x="1469" y="823"/>
                    <a:pt x="1464" y="834"/>
                  </a:cubicBezTo>
                  <a:cubicBezTo>
                    <a:pt x="1458" y="847"/>
                    <a:pt x="1445" y="856"/>
                    <a:pt x="1440" y="870"/>
                  </a:cubicBezTo>
                  <a:cubicBezTo>
                    <a:pt x="1431" y="898"/>
                    <a:pt x="1421" y="921"/>
                    <a:pt x="1410" y="948"/>
                  </a:cubicBezTo>
                  <a:cubicBezTo>
                    <a:pt x="1393" y="991"/>
                    <a:pt x="1388" y="1042"/>
                    <a:pt x="1362" y="1080"/>
                  </a:cubicBezTo>
                  <a:cubicBezTo>
                    <a:pt x="1348" y="1162"/>
                    <a:pt x="1354" y="1246"/>
                    <a:pt x="1374" y="1326"/>
                  </a:cubicBezTo>
                  <a:cubicBezTo>
                    <a:pt x="1376" y="1318"/>
                    <a:pt x="1373" y="1306"/>
                    <a:pt x="1380" y="1302"/>
                  </a:cubicBezTo>
                  <a:cubicBezTo>
                    <a:pt x="1386" y="1299"/>
                    <a:pt x="1393" y="1309"/>
                    <a:pt x="1398" y="1314"/>
                  </a:cubicBezTo>
                  <a:cubicBezTo>
                    <a:pt x="1431" y="1351"/>
                    <a:pt x="1407" y="1347"/>
                    <a:pt x="1446" y="1362"/>
                  </a:cubicBezTo>
                  <a:cubicBezTo>
                    <a:pt x="1523" y="1391"/>
                    <a:pt x="1604" y="1420"/>
                    <a:pt x="1686" y="1428"/>
                  </a:cubicBezTo>
                  <a:cubicBezTo>
                    <a:pt x="1718" y="1450"/>
                    <a:pt x="1729" y="1452"/>
                    <a:pt x="1764" y="1464"/>
                  </a:cubicBezTo>
                  <a:cubicBezTo>
                    <a:pt x="1796" y="1488"/>
                    <a:pt x="1801" y="1508"/>
                    <a:pt x="1818" y="1542"/>
                  </a:cubicBezTo>
                  <a:cubicBezTo>
                    <a:pt x="1807" y="1574"/>
                    <a:pt x="1818" y="1606"/>
                    <a:pt x="1824" y="1638"/>
                  </a:cubicBezTo>
                  <a:cubicBezTo>
                    <a:pt x="1823" y="1686"/>
                    <a:pt x="1903" y="2023"/>
                    <a:pt x="1776" y="2118"/>
                  </a:cubicBezTo>
                  <a:cubicBezTo>
                    <a:pt x="1724" y="2105"/>
                    <a:pt x="1720" y="2143"/>
                    <a:pt x="1686" y="2172"/>
                  </a:cubicBezTo>
                  <a:cubicBezTo>
                    <a:pt x="1654" y="2199"/>
                    <a:pt x="1625" y="2215"/>
                    <a:pt x="1590" y="2238"/>
                  </a:cubicBezTo>
                  <a:cubicBezTo>
                    <a:pt x="1573" y="2249"/>
                    <a:pt x="1550" y="2247"/>
                    <a:pt x="1530" y="2250"/>
                  </a:cubicBezTo>
                  <a:cubicBezTo>
                    <a:pt x="1470" y="2259"/>
                    <a:pt x="1410" y="2262"/>
                    <a:pt x="1350" y="2268"/>
                  </a:cubicBezTo>
                  <a:cubicBezTo>
                    <a:pt x="1289" y="2266"/>
                    <a:pt x="1170" y="2267"/>
                    <a:pt x="1092" y="2256"/>
                  </a:cubicBezTo>
                  <a:cubicBezTo>
                    <a:pt x="1019" y="2246"/>
                    <a:pt x="950" y="2226"/>
                    <a:pt x="876" y="2220"/>
                  </a:cubicBezTo>
                  <a:cubicBezTo>
                    <a:pt x="791" y="2192"/>
                    <a:pt x="419" y="2217"/>
                    <a:pt x="294" y="2214"/>
                  </a:cubicBezTo>
                  <a:cubicBezTo>
                    <a:pt x="240" y="2196"/>
                    <a:pt x="232" y="2195"/>
                    <a:pt x="168" y="2190"/>
                  </a:cubicBezTo>
                  <a:cubicBezTo>
                    <a:pt x="148" y="2180"/>
                    <a:pt x="128" y="2176"/>
                    <a:pt x="108" y="2166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25619" name="AutoShape 12">
              <a:extLst>
                <a:ext uri="{FF2B5EF4-FFF2-40B4-BE49-F238E27FC236}">
                  <a16:creationId xmlns:a16="http://schemas.microsoft.com/office/drawing/2014/main" id="{674E5CE0-5CD8-F4CA-D635-CC4397EDEC3F}"/>
                </a:ext>
              </a:extLst>
            </p:cNvPr>
            <p:cNvCxnSpPr>
              <a:cxnSpLocks noChangeShapeType="1"/>
              <a:stCxn id="25617" idx="25"/>
              <a:endCxn id="25616" idx="15"/>
            </p:cNvCxnSpPr>
            <p:nvPr/>
          </p:nvCxnSpPr>
          <p:spPr bwMode="auto">
            <a:xfrm flipH="1" flipV="1">
              <a:off x="1008" y="2388"/>
              <a:ext cx="294" cy="696"/>
            </a:xfrm>
            <a:prstGeom prst="straightConnector1">
              <a:avLst/>
            </a:prstGeom>
            <a:noFill/>
            <a:ln w="57150">
              <a:solidFill>
                <a:srgbClr val="66FF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20" name="AutoShape 13">
              <a:extLst>
                <a:ext uri="{FF2B5EF4-FFF2-40B4-BE49-F238E27FC236}">
                  <a16:creationId xmlns:a16="http://schemas.microsoft.com/office/drawing/2014/main" id="{D764CCCF-D9E7-7112-69C7-8B69F43D2CA8}"/>
                </a:ext>
              </a:extLst>
            </p:cNvPr>
            <p:cNvCxnSpPr>
              <a:cxnSpLocks noChangeShapeType="1"/>
              <a:stCxn id="25616" idx="8"/>
              <a:endCxn id="25618" idx="16"/>
            </p:cNvCxnSpPr>
            <p:nvPr/>
          </p:nvCxnSpPr>
          <p:spPr bwMode="auto">
            <a:xfrm flipV="1">
              <a:off x="1818" y="816"/>
              <a:ext cx="1968" cy="276"/>
            </a:xfrm>
            <a:prstGeom prst="straightConnector1">
              <a:avLst/>
            </a:prstGeom>
            <a:noFill/>
            <a:ln w="57150">
              <a:solidFill>
                <a:srgbClr val="66FF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21" name="AutoShape 14">
              <a:extLst>
                <a:ext uri="{FF2B5EF4-FFF2-40B4-BE49-F238E27FC236}">
                  <a16:creationId xmlns:a16="http://schemas.microsoft.com/office/drawing/2014/main" id="{BA33F2F9-ACFD-08F3-2A9A-835746A01EEA}"/>
                </a:ext>
              </a:extLst>
            </p:cNvPr>
            <p:cNvCxnSpPr>
              <a:cxnSpLocks noChangeShapeType="1"/>
              <a:stCxn id="25618" idx="49"/>
              <a:endCxn id="25607" idx="3"/>
            </p:cNvCxnSpPr>
            <p:nvPr/>
          </p:nvCxnSpPr>
          <p:spPr bwMode="auto">
            <a:xfrm flipH="1">
              <a:off x="3652" y="2634"/>
              <a:ext cx="836" cy="651"/>
            </a:xfrm>
            <a:prstGeom prst="straightConnector1">
              <a:avLst/>
            </a:prstGeom>
            <a:noFill/>
            <a:ln w="57150">
              <a:solidFill>
                <a:srgbClr val="66FF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609" name="Group 22">
            <a:extLst>
              <a:ext uri="{FF2B5EF4-FFF2-40B4-BE49-F238E27FC236}">
                <a16:creationId xmlns:a16="http://schemas.microsoft.com/office/drawing/2014/main" id="{E57D63C0-346E-0919-2179-C542D6C1B65B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1916113"/>
            <a:ext cx="6048375" cy="4300537"/>
            <a:chOff x="1837" y="1207"/>
            <a:chExt cx="3810" cy="2709"/>
          </a:xfrm>
        </p:grpSpPr>
        <p:grpSp>
          <p:nvGrpSpPr>
            <p:cNvPr id="25610" name="Group 20">
              <a:extLst>
                <a:ext uri="{FF2B5EF4-FFF2-40B4-BE49-F238E27FC236}">
                  <a16:creationId xmlns:a16="http://schemas.microsoft.com/office/drawing/2014/main" id="{2A267399-E2E7-DCEA-2AD1-27110FD35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1207"/>
              <a:ext cx="1950" cy="1589"/>
              <a:chOff x="1837" y="1207"/>
              <a:chExt cx="1950" cy="1589"/>
            </a:xfrm>
          </p:grpSpPr>
          <p:sp>
            <p:nvSpPr>
              <p:cNvPr id="25612" name="Oval 18">
                <a:extLst>
                  <a:ext uri="{FF2B5EF4-FFF2-40B4-BE49-F238E27FC236}">
                    <a16:creationId xmlns:a16="http://schemas.microsoft.com/office/drawing/2014/main" id="{E3B90779-5185-3BFA-28BA-9E0BBC996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1797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de-DE" altLang="de-DE" b="0"/>
              </a:p>
            </p:txBody>
          </p:sp>
          <p:sp>
            <p:nvSpPr>
              <p:cNvPr id="25613" name="Line 15">
                <a:extLst>
                  <a:ext uri="{FF2B5EF4-FFF2-40B4-BE49-F238E27FC236}">
                    <a16:creationId xmlns:a16="http://schemas.microsoft.com/office/drawing/2014/main" id="{1C61E89B-F3EE-642B-75A3-F5515A18A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1616"/>
                <a:ext cx="499" cy="226"/>
              </a:xfrm>
              <a:prstGeom prst="line">
                <a:avLst/>
              </a:prstGeom>
              <a:noFill/>
              <a:ln w="5715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14" name="Line 16">
                <a:extLst>
                  <a:ext uri="{FF2B5EF4-FFF2-40B4-BE49-F238E27FC236}">
                    <a16:creationId xmlns:a16="http://schemas.microsoft.com/office/drawing/2014/main" id="{57F54336-2D4E-8612-CCC7-30C4DAB6C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8" y="1207"/>
                <a:ext cx="1179" cy="635"/>
              </a:xfrm>
              <a:prstGeom prst="line">
                <a:avLst/>
              </a:prstGeom>
              <a:noFill/>
              <a:ln w="5715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15" name="Line 17">
                <a:extLst>
                  <a:ext uri="{FF2B5EF4-FFF2-40B4-BE49-F238E27FC236}">
                    <a16:creationId xmlns:a16="http://schemas.microsoft.com/office/drawing/2014/main" id="{10DE56B7-A47C-F162-6E88-C0F5AD014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2115"/>
                <a:ext cx="0" cy="681"/>
              </a:xfrm>
              <a:prstGeom prst="line">
                <a:avLst/>
              </a:prstGeom>
              <a:noFill/>
              <a:ln w="5715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611" name="Text Box 21">
              <a:extLst>
                <a:ext uri="{FF2B5EF4-FFF2-40B4-BE49-F238E27FC236}">
                  <a16:creationId xmlns:a16="http://schemas.microsoft.com/office/drawing/2014/main" id="{FD550607-1A84-EA70-92CC-6269BF333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3339"/>
              <a:ext cx="163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800" b="0"/>
                <a:t>... und nun bringen </a:t>
              </a:r>
              <a:br>
                <a:rPr lang="de-DE" altLang="de-DE" sz="1800" b="0"/>
              </a:br>
              <a:r>
                <a:rPr lang="de-DE" altLang="de-DE" sz="1800" b="0"/>
                <a:t>wir es gemeinsam </a:t>
              </a:r>
              <a:br>
                <a:rPr lang="de-DE" altLang="de-DE" sz="1800" b="0"/>
              </a:br>
              <a:r>
                <a:rPr lang="de-DE" altLang="de-DE" sz="1800" b="0"/>
                <a:t>auf den Punkt ...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1AD6BB-A5AF-1853-370A-4C951B1C5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</p:spPr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645E2FFC-D541-3A4F-A772-51A422210F62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13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1">
            <a:extLst>
              <a:ext uri="{FF2B5EF4-FFF2-40B4-BE49-F238E27FC236}">
                <a16:creationId xmlns:a16="http://schemas.microsoft.com/office/drawing/2014/main" id="{EA7874ED-E31C-1ADC-4B3E-A40BB4E2EA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0669B306-EFA9-EB44-9327-21E867272161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14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8D14397-E52F-ABB5-6714-E2F3357467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Konzept Umsetzung FahrbVO 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4D20A0CB-5402-F007-6EDA-8E276324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Arbeitsauftrag</a:t>
            </a:r>
            <a:endParaRPr lang="de-DE" altLang="de-DE" sz="2000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F3B0883C-0BA1-9363-5D6C-CB4883F10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4000"/>
              <a:t>Ihr entwickelt und erarbeitet </a:t>
            </a:r>
            <a:br>
              <a:rPr lang="de-DE" altLang="de-DE" sz="4000"/>
            </a:br>
            <a:r>
              <a:rPr lang="de-DE" altLang="de-DE" sz="4000"/>
              <a:t>Euer Konzept</a:t>
            </a:r>
            <a:br>
              <a:rPr lang="de-DE" altLang="de-DE" sz="4000"/>
            </a:br>
            <a:r>
              <a:rPr lang="de-DE" altLang="de-DE" sz="4000"/>
              <a:t>zur rechtssicheren Umsetzung </a:t>
            </a:r>
            <a:br>
              <a:rPr lang="de-DE" altLang="de-DE" sz="4000"/>
            </a:br>
            <a:r>
              <a:rPr lang="de-DE" altLang="de-DE" sz="4000"/>
              <a:t>der</a:t>
            </a:r>
            <a:br>
              <a:rPr lang="de-DE" altLang="de-DE" sz="4000"/>
            </a:br>
            <a:r>
              <a:rPr lang="de-DE" altLang="de-DE" sz="4000"/>
              <a:t>Fahrberechtigungsverordnung</a:t>
            </a:r>
            <a:br>
              <a:rPr lang="de-DE" altLang="de-DE" sz="4000"/>
            </a:br>
            <a:r>
              <a:rPr lang="de-DE" altLang="de-DE" sz="4000"/>
              <a:t>in Eurer Feuerwehr bzw. Eurem Zuständigkeitsbereich! 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1">
            <a:extLst>
              <a:ext uri="{FF2B5EF4-FFF2-40B4-BE49-F238E27FC236}">
                <a16:creationId xmlns:a16="http://schemas.microsoft.com/office/drawing/2014/main" id="{EE9F7E32-D985-8DC2-DB35-2CF332C3B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501AC7FF-E8F5-564C-B11F-6C55E1E59E8A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15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245E8340-E370-19AE-2786-4E969917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9D2453F-F575-DC31-8B74-AF16194350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77238" cy="3651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de-DE" altLang="de-DE"/>
              <a:t> Konzept Umsetzung FahrbVO</a:t>
            </a:r>
            <a:endParaRPr lang="de-DE" altLang="de-DE" sz="1400" b="0">
              <a:solidFill>
                <a:schemeClr val="tx1"/>
              </a:solidFill>
            </a:endParaRP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D2DF4791-0501-37B7-B67F-26106E9CC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Arbeitsauftrag – Planungsvorgaben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Skizzieren des Konzepts auf „Schmierpapier“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Berücksichtigung der Leitfragen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Übertragung des Konzepts auf den großen Papierbogen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Vorbereitung der Vorstellung des Konzepts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Einzelarbeit / Partnerarbeit ist möglich</a:t>
            </a:r>
          </a:p>
          <a:p>
            <a:pPr algn="ctr" eaLnBrk="1" hangingPunct="1">
              <a:spcBef>
                <a:spcPct val="50000"/>
              </a:spcBef>
            </a:pPr>
            <a:endParaRPr lang="de-DE" altLang="de-DE" sz="1200"/>
          </a:p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Erarbeitungsphase: 14:10 – 15:00 Uhr</a:t>
            </a:r>
            <a:br>
              <a:rPr lang="de-DE" altLang="de-DE">
                <a:solidFill>
                  <a:srgbClr val="FF0000"/>
                </a:solidFill>
              </a:rPr>
            </a:br>
            <a:r>
              <a:rPr lang="de-DE" altLang="de-DE">
                <a:solidFill>
                  <a:srgbClr val="FF0000"/>
                </a:solidFill>
              </a:rPr>
              <a:t>inklusive Pause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Ergebnisvorstellung: ab 15:00 Uhr</a:t>
            </a:r>
            <a:r>
              <a:rPr lang="de-DE" altLang="de-DE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Abschlussbetrachtung</a:t>
            </a:r>
            <a:endParaRPr lang="de-DE" altLang="de-DE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1">
            <a:extLst>
              <a:ext uri="{FF2B5EF4-FFF2-40B4-BE49-F238E27FC236}">
                <a16:creationId xmlns:a16="http://schemas.microsoft.com/office/drawing/2014/main" id="{842B66E4-FE7D-D95F-8912-6C93BF18C7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41E08482-03FC-AD42-8E56-D2AD7F8827B8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16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53197AFF-5409-0688-C01F-EF58F673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002900B-2DB5-DDD8-9F28-0501888F5F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77238" cy="3651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de-DE" altLang="de-DE"/>
              <a:t> Konzept Umsetzung FahrbVO</a:t>
            </a:r>
            <a:endParaRPr lang="de-DE" altLang="de-DE" sz="1400" b="0">
              <a:solidFill>
                <a:schemeClr val="tx1"/>
              </a:solidFill>
            </a:endParaRP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655C1300-D875-1830-B15E-8D27CCBD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Arbeitsauftrag – Leitfragen, Fahrzeugfragebogen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de-DE" altLang="de-DE" sz="3200" b="0"/>
              <a:t>Die Leitfragen sind in den </a:t>
            </a:r>
            <a:br>
              <a:rPr lang="de-DE" altLang="de-DE" sz="3200" b="0"/>
            </a:br>
            <a:r>
              <a:rPr lang="de-DE" altLang="de-DE" sz="3200" b="0"/>
              <a:t>Schulungsunterlagen enthalten.</a:t>
            </a:r>
            <a:r>
              <a:rPr lang="de-DE" altLang="de-DE"/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endParaRPr lang="de-DE" altLang="de-DE"/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de-DE" altLang="de-DE" sz="3200" b="0"/>
              <a:t>Ein Fahrzeugfragebogen </a:t>
            </a:r>
            <a:br>
              <a:rPr lang="de-DE" altLang="de-DE" sz="3200" b="0"/>
            </a:br>
            <a:r>
              <a:rPr lang="de-DE" altLang="de-DE" sz="3200" b="0"/>
              <a:t>ist ebenfalls in den Schulungsunterlagen enthalten.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1">
            <a:extLst>
              <a:ext uri="{FF2B5EF4-FFF2-40B4-BE49-F238E27FC236}">
                <a16:creationId xmlns:a16="http://schemas.microsoft.com/office/drawing/2014/main" id="{BFFA6595-8A47-0101-7D3C-C035C1CAA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DADDF41F-1F0C-4D45-BFF4-269EC3A7021A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17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pic>
        <p:nvPicPr>
          <p:cNvPr id="31747" name="Picture 7">
            <a:extLst>
              <a:ext uri="{FF2B5EF4-FFF2-40B4-BE49-F238E27FC236}">
                <a16:creationId xmlns:a16="http://schemas.microsoft.com/office/drawing/2014/main" id="{67070544-59BF-0AAD-B2D5-6376E1FC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>
            <a:fillRect/>
          </a:stretch>
        </p:blipFill>
        <p:spPr bwMode="auto">
          <a:xfrm>
            <a:off x="4572000" y="836613"/>
            <a:ext cx="3816350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F4800C8F-8B3F-77B4-3E20-4D15421B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>
            <a:fillRect/>
          </a:stretch>
        </p:blipFill>
        <p:spPr bwMode="auto">
          <a:xfrm>
            <a:off x="250825" y="836613"/>
            <a:ext cx="4043363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2">
            <a:extLst>
              <a:ext uri="{FF2B5EF4-FFF2-40B4-BE49-F238E27FC236}">
                <a16:creationId xmlns:a16="http://schemas.microsoft.com/office/drawing/2014/main" id="{C4E6FF71-7D56-0D19-F860-CAB11D0C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98978840-24E3-C24E-66B5-92E41E891F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77238" cy="3651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de-DE" altLang="de-DE"/>
              <a:t> Konzept Umsetzung FahrbVO</a:t>
            </a:r>
            <a:endParaRPr lang="de-DE" altLang="de-DE" sz="1400" b="0">
              <a:solidFill>
                <a:schemeClr val="tx1"/>
              </a:solidFill>
            </a:endParaRPr>
          </a:p>
        </p:txBody>
      </p:sp>
      <p:sp>
        <p:nvSpPr>
          <p:cNvPr id="31751" name="Text Box 4">
            <a:extLst>
              <a:ext uri="{FF2B5EF4-FFF2-40B4-BE49-F238E27FC236}">
                <a16:creationId xmlns:a16="http://schemas.microsoft.com/office/drawing/2014/main" id="{3317D500-F0A2-00C8-37AD-932E43B7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Arbeitsauftrag – Leitfragen, Fahrzeugfragebogen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1">
            <a:extLst>
              <a:ext uri="{FF2B5EF4-FFF2-40B4-BE49-F238E27FC236}">
                <a16:creationId xmlns:a16="http://schemas.microsoft.com/office/drawing/2014/main" id="{DCF31F4A-20CD-E91E-66FD-6701F25A26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234FA225-10D3-EB47-A58E-45EE6EDF3D11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18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229E9A6F-F9B9-FF65-B4AA-B3FD0FE1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BD62939-DFEA-316C-D60F-493B7BFC3E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77238" cy="3651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de-DE" altLang="de-DE"/>
              <a:t> Konzept Umsetzung FahrbVO</a:t>
            </a:r>
            <a:endParaRPr lang="de-DE" altLang="de-DE" sz="1400" b="0">
              <a:solidFill>
                <a:schemeClr val="tx1"/>
              </a:solidFill>
            </a:endParaRP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6B163E8E-6B5E-F8B4-005E-BC65B8073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Arbeitsauftrag – Unterstützung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de-DE" altLang="de-DE" sz="3200" b="0"/>
              <a:t>Die Ausbilder stehen Euch </a:t>
            </a:r>
            <a:br>
              <a:rPr lang="de-DE" altLang="de-DE" sz="3200" b="0"/>
            </a:br>
            <a:r>
              <a:rPr lang="de-DE" altLang="de-DE" sz="3200" b="0"/>
              <a:t>als Unterstützung zur Verfügung!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ußzeilenplatzhalter 1">
            <a:extLst>
              <a:ext uri="{FF2B5EF4-FFF2-40B4-BE49-F238E27FC236}">
                <a16:creationId xmlns:a16="http://schemas.microsoft.com/office/drawing/2014/main" id="{7A743CA0-7F81-6905-5A60-B54A6F6E8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EFC99946-95A4-9045-9F9E-1F8DCB2CBA29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19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5D9F8DFD-09B0-78D2-0D46-58CD7F5B2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4816" b="30522"/>
          <a:stretch>
            <a:fillRect/>
          </a:stretch>
        </p:blipFill>
        <p:spPr bwMode="auto">
          <a:xfrm>
            <a:off x="2667000" y="2520950"/>
            <a:ext cx="396240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id="{1BDC21EF-E1B0-8F2F-AABB-C7E54E4D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5862" r="2423" b="27931"/>
          <a:stretch>
            <a:fillRect/>
          </a:stretch>
        </p:blipFill>
        <p:spPr bwMode="auto">
          <a:xfrm>
            <a:off x="6553200" y="2514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4">
            <a:extLst>
              <a:ext uri="{FF2B5EF4-FFF2-40B4-BE49-F238E27FC236}">
                <a16:creationId xmlns:a16="http://schemas.microsoft.com/office/drawing/2014/main" id="{7BE5431A-79F7-7169-31EF-BB6DA8F6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5">
            <a:extLst>
              <a:ext uri="{FF2B5EF4-FFF2-40B4-BE49-F238E27FC236}">
                <a16:creationId xmlns:a16="http://schemas.microsoft.com/office/drawing/2014/main" id="{B208E352-D0F2-0C50-68E1-15850B94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2"/>
          <a:stretch>
            <a:fillRect/>
          </a:stretch>
        </p:blipFill>
        <p:spPr bwMode="auto">
          <a:xfrm>
            <a:off x="2438400" y="4419600"/>
            <a:ext cx="2133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6">
            <a:extLst>
              <a:ext uri="{FF2B5EF4-FFF2-40B4-BE49-F238E27FC236}">
                <a16:creationId xmlns:a16="http://schemas.microsoft.com/office/drawing/2014/main" id="{E366A891-8F69-0517-2466-BC0E42F2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8831" r="8000" b="3247"/>
          <a:stretch>
            <a:fillRect/>
          </a:stretch>
        </p:blipFill>
        <p:spPr bwMode="auto">
          <a:xfrm>
            <a:off x="152400" y="2514600"/>
            <a:ext cx="251460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4" name="Rectangle 7">
            <a:extLst>
              <a:ext uri="{FF2B5EF4-FFF2-40B4-BE49-F238E27FC236}">
                <a16:creationId xmlns:a16="http://schemas.microsoft.com/office/drawing/2014/main" id="{27C45078-3EC8-16A2-A209-FC62AAB40B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Verabschiedung</a:t>
            </a:r>
          </a:p>
        </p:txBody>
      </p:sp>
      <p:pic>
        <p:nvPicPr>
          <p:cNvPr id="39945" name="Picture 8">
            <a:extLst>
              <a:ext uri="{FF2B5EF4-FFF2-40B4-BE49-F238E27FC236}">
                <a16:creationId xmlns:a16="http://schemas.microsoft.com/office/drawing/2014/main" id="{29F47139-03FA-A63D-0A7F-E31004F9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2438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6" name="Picture 9">
            <a:extLst>
              <a:ext uri="{FF2B5EF4-FFF2-40B4-BE49-F238E27FC236}">
                <a16:creationId xmlns:a16="http://schemas.microsoft.com/office/drawing/2014/main" id="{D676E969-F140-0F80-CAC1-4E90B1680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2438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7" name="Picture 10">
            <a:extLst>
              <a:ext uri="{FF2B5EF4-FFF2-40B4-BE49-F238E27FC236}">
                <a16:creationId xmlns:a16="http://schemas.microsoft.com/office/drawing/2014/main" id="{DB354593-5CE5-50FB-E16A-4F42A6E8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20749" r="15199" b="5475"/>
          <a:stretch>
            <a:fillRect/>
          </a:stretch>
        </p:blipFill>
        <p:spPr bwMode="auto">
          <a:xfrm>
            <a:off x="152400" y="838200"/>
            <a:ext cx="25146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8" name="Picture 11">
            <a:extLst>
              <a:ext uri="{FF2B5EF4-FFF2-40B4-BE49-F238E27FC236}">
                <a16:creationId xmlns:a16="http://schemas.microsoft.com/office/drawing/2014/main" id="{04994443-AC24-F8FE-3501-25DE5046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8556" r="30257" b="13402"/>
          <a:stretch>
            <a:fillRect/>
          </a:stretch>
        </p:blipFill>
        <p:spPr bwMode="auto">
          <a:xfrm>
            <a:off x="2667000" y="838200"/>
            <a:ext cx="1905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9" name="Picture 12">
            <a:extLst>
              <a:ext uri="{FF2B5EF4-FFF2-40B4-BE49-F238E27FC236}">
                <a16:creationId xmlns:a16="http://schemas.microsoft.com/office/drawing/2014/main" id="{FAEBAE5D-F5F0-2529-B8CE-6FCCFF52A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50" name="Picture 13">
            <a:extLst>
              <a:ext uri="{FF2B5EF4-FFF2-40B4-BE49-F238E27FC236}">
                <a16:creationId xmlns:a16="http://schemas.microsoft.com/office/drawing/2014/main" id="{72010F81-5C96-6CE2-E3F3-E4DBE7D5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21834"/>
          <a:stretch>
            <a:fillRect/>
          </a:stretch>
        </p:blipFill>
        <p:spPr bwMode="auto">
          <a:xfrm>
            <a:off x="6553200" y="4419600"/>
            <a:ext cx="24384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51" name="Text Box 14">
            <a:extLst>
              <a:ext uri="{FF2B5EF4-FFF2-40B4-BE49-F238E27FC236}">
                <a16:creationId xmlns:a16="http://schemas.microsoft.com/office/drawing/2014/main" id="{32985B1D-E61C-0F21-0810-38C47826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 Viel Spaß bei der Ausbildung und gute Heimfahrt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1">
            <a:extLst>
              <a:ext uri="{FF2B5EF4-FFF2-40B4-BE49-F238E27FC236}">
                <a16:creationId xmlns:a16="http://schemas.microsoft.com/office/drawing/2014/main" id="{E275355C-ABD7-3544-1FF9-DDD21FE83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E019D00F-B646-F54D-8124-E070EDA74E44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2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7A9A807-6925-3211-EF92-1C34B9EF89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 – Rechtssichere Umsetzung</a:t>
            </a:r>
          </a:p>
        </p:txBody>
      </p:sp>
      <p:pic>
        <p:nvPicPr>
          <p:cNvPr id="6148" name="Grafik 4">
            <a:extLst>
              <a:ext uri="{FF2B5EF4-FFF2-40B4-BE49-F238E27FC236}">
                <a16:creationId xmlns:a16="http://schemas.microsoft.com/office/drawing/2014/main" id="{25F74661-4681-9A4A-6F49-D2542957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19100"/>
            <a:ext cx="41052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298E130-5ED9-C0AA-B94C-79836A9E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31813"/>
            <a:ext cx="4443413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4">
            <a:extLst>
              <a:ext uri="{FF2B5EF4-FFF2-40B4-BE49-F238E27FC236}">
                <a16:creationId xmlns:a16="http://schemas.microsoft.com/office/drawing/2014/main" id="{C389F7EC-1E05-8520-0CB3-BCE823D9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49263"/>
            <a:ext cx="4848225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A92DD0-4D22-E144-A2B3-5FE00B2AC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atin typeface="+mn-lt"/>
              </a:rPr>
              <a:t>Team Fahrberechtigung</a:t>
            </a:r>
            <a:r>
              <a:rPr lang="de-DE" altLang="de-DE" dirty="0"/>
              <a:t> des KFV Ostholstein 													      				  </a:t>
            </a:r>
            <a:fld id="{1BB27F86-9E38-DD4A-BC1F-10E9771A7E8C}" type="slidenum">
              <a:rPr lang="de-DE" altLang="de-DE" smtClean="0"/>
              <a:pPr>
                <a:defRPr/>
              </a:pPr>
              <a:t>3</a:t>
            </a:fld>
            <a:r>
              <a:rPr lang="de-DE" altLang="de-DE" dirty="0"/>
              <a:t>                                                                            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917F7D22-9A2D-41E4-0E50-07816B62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>
                <a:solidFill>
                  <a:srgbClr val="000099"/>
                </a:solidFill>
              </a:rPr>
              <a:t> FahrbVO – Rechtssichere Umsetzung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1">
            <a:extLst>
              <a:ext uri="{FF2B5EF4-FFF2-40B4-BE49-F238E27FC236}">
                <a16:creationId xmlns:a16="http://schemas.microsoft.com/office/drawing/2014/main" id="{63162837-D452-81E3-E8FA-7C9B049139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D7D81338-0BB2-A84E-88E4-83A006C8993C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4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78B53E0-A9AA-7065-6986-E523A303B6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29638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 – Rechtssichere Umsetzung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F25BA0F7-6E4C-079B-79C9-5CA9272E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de-DE" altLang="de-DE" sz="2000">
                <a:latin typeface="Arial Rounded MT Bold" panose="020F0704030504030204" pitchFamily="34" charset="77"/>
              </a:rPr>
            </a:br>
            <a:r>
              <a:rPr lang="de-DE" altLang="de-DE" sz="4000">
                <a:latin typeface="Arial Rounded MT Bold" panose="020F0704030504030204" pitchFamily="34" charset="77"/>
              </a:rPr>
              <a:t>Thema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Die rechtssichere Umsetzung der Fahrberechtigungsverordnung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 Rounded MT Bold" panose="020F0704030504030204" pitchFamily="34" charset="77"/>
              </a:rPr>
              <a:t>Stellung des ermächtigten Ausbilders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1">
            <a:extLst>
              <a:ext uri="{FF2B5EF4-FFF2-40B4-BE49-F238E27FC236}">
                <a16:creationId xmlns:a16="http://schemas.microsoft.com/office/drawing/2014/main" id="{8C7FBEF7-D1CA-2B83-4037-57F7D429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DCD4CB17-9862-E441-888F-EEE97C505784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5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DD8D455-2992-C577-7801-F308FEFB0D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29638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 – Rechtssichere Umsetzung</a:t>
            </a: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859D7AA1-86BC-0D81-0A18-10E3B269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de-DE" altLang="de-DE" sz="2000">
                <a:latin typeface="Arial Rounded MT Bold" panose="020F0704030504030204" pitchFamily="34" charset="77"/>
              </a:rPr>
            </a:br>
            <a:r>
              <a:rPr lang="de-DE" altLang="de-DE" sz="4000">
                <a:latin typeface="Arial Rounded MT Bold" panose="020F0704030504030204" pitchFamily="34" charset="77"/>
              </a:rPr>
              <a:t>Thema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Die rechtssichere Umsetzung der Fahrberechtigungsverordnung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 Rounded MT Bold" panose="020F0704030504030204" pitchFamily="34" charset="77"/>
              </a:rPr>
              <a:t>Stellung des ermächtigten Ausbilders</a:t>
            </a:r>
            <a:br>
              <a:rPr lang="de-DE" altLang="de-DE" sz="2800">
                <a:latin typeface="Arial Rounded MT Bold" panose="020F0704030504030204" pitchFamily="34" charset="77"/>
              </a:rPr>
            </a:br>
            <a:endParaRPr lang="de-DE" altLang="de-DE" sz="2800">
              <a:latin typeface="Arial Rounded MT Bold" panose="020F0704030504030204" pitchFamily="34" charset="77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... was passiert wenn ... ???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302645A-24D5-5530-08EF-BEC028583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70387ACA-BA9C-6045-91E6-570091A4E036}" type="slidenum">
              <a:rPr lang="de-DE" altLang="de-DE" smtClean="0"/>
              <a:pPr>
                <a:defRPr/>
              </a:pPr>
              <a:t>6</a:t>
            </a:fld>
            <a:r>
              <a:rPr lang="de-DE" altLang="de-DE"/>
              <a:t>                                                                           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AD70B13-06ED-BD8C-EBCD-C1F45EAE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 FahrbVO – Rechtssichere Umsetzung</a:t>
            </a:r>
            <a:endParaRPr lang="de-DE" alt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E08EAD-3495-A849-4D3B-CD941D828F1A}"/>
              </a:ext>
            </a:extLst>
          </p:cNvPr>
          <p:cNvSpPr txBox="1"/>
          <p:nvPr/>
        </p:nvSpPr>
        <p:spPr>
          <a:xfrm>
            <a:off x="107504" y="908720"/>
            <a:ext cx="885698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2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600" b="1" i="0" u="none" strike="noStrike" baseline="0" dirty="0">
                <a:solidFill>
                  <a:srgbClr val="000000"/>
                </a:solidFill>
                <a:latin typeface="Baskerville Old Face" panose="02020602080505020303" pitchFamily="18" charset="0"/>
              </a:rPr>
              <a:t>"...bei den Einweisungs- und Prüfungsfahrten ist die Person bei </a:t>
            </a:r>
          </a:p>
          <a:p>
            <a:r>
              <a:rPr lang="de-DE" sz="2600" b="1" i="0" u="none" strike="noStrike" baseline="0" dirty="0">
                <a:solidFill>
                  <a:srgbClr val="000000"/>
                </a:solidFill>
                <a:latin typeface="Baskerville Old Face" panose="02020602080505020303" pitchFamily="18" charset="0"/>
              </a:rPr>
              <a:t>Verkehrsordnungswidrigkeiten bzw. Straftaten verantwortlich, </a:t>
            </a:r>
          </a:p>
          <a:p>
            <a:r>
              <a:rPr lang="de-DE" sz="2600" b="1" i="0" u="none" strike="noStrike" baseline="0" dirty="0">
                <a:solidFill>
                  <a:srgbClr val="000000"/>
                </a:solidFill>
                <a:latin typeface="Baskerville Old Face" panose="02020602080505020303" pitchFamily="18" charset="0"/>
              </a:rPr>
              <a:t>welche am Lenkrad sitzt und die Pedalen bedient </a:t>
            </a:r>
          </a:p>
          <a:p>
            <a:r>
              <a:rPr lang="de-DE" sz="2600" b="1" i="0" u="none" strike="noStrike" baseline="0" dirty="0">
                <a:solidFill>
                  <a:srgbClr val="000000"/>
                </a:solidFill>
                <a:latin typeface="Baskerville Old Face" panose="02020602080505020303" pitchFamily="18" charset="0"/>
              </a:rPr>
              <a:t>(die Einweisungsfahrzeuge verfügen über keine Doppelbedienung wie ein Fahrschulwagen).</a:t>
            </a:r>
          </a:p>
          <a:p>
            <a:endParaRPr lang="de-DE" sz="2400" b="0" i="0" u="none" strike="noStrike" baseline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de-DE" sz="2400" b="0" i="0" u="none" strike="noStrike" baseline="0" dirty="0">
                <a:solidFill>
                  <a:srgbClr val="000000"/>
                </a:solidFill>
                <a:latin typeface="Baskerville Old Face" panose="02020602080505020303" pitchFamily="18" charset="0"/>
              </a:rPr>
              <a:t>Mit freundlichen Grüßen </a:t>
            </a:r>
          </a:p>
          <a:p>
            <a:r>
              <a:rPr lang="de-DE" sz="2400" b="0" i="0" u="none" strike="noStrike" baseline="0" dirty="0">
                <a:solidFill>
                  <a:srgbClr val="000000"/>
                </a:solidFill>
                <a:latin typeface="Baskerville Old Face" panose="02020602080505020303" pitchFamily="18" charset="0"/>
              </a:rPr>
              <a:t>Dipl.-Ing. (FH) Martin Lensing„</a:t>
            </a:r>
          </a:p>
          <a:p>
            <a:endParaRPr lang="de-DE" sz="2400" b="0" i="0" u="none" strike="noStrike" baseline="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de-DE" sz="2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Innenministerium des Landes Schleswig-</a:t>
            </a:r>
            <a:r>
              <a:rPr lang="de-DE" sz="2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HolsteinIV</a:t>
            </a:r>
            <a:r>
              <a:rPr lang="de-DE" sz="2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de-DE" sz="2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333</a:t>
            </a:r>
          </a:p>
          <a:p>
            <a:r>
              <a:rPr lang="de-DE" sz="2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Düsternbrooker</a:t>
            </a:r>
            <a:r>
              <a:rPr lang="de-DE" sz="2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Weg 92</a:t>
            </a:r>
          </a:p>
          <a:p>
            <a:r>
              <a:rPr lang="de-DE" sz="2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24105  Kiel</a:t>
            </a:r>
            <a:endParaRPr lang="de-DE" sz="2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F1D0438-2F98-7732-C582-6E1A0C1B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3"/>
            <a:ext cx="91440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66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843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320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97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3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94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51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8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b="1" dirty="0">
                <a:sym typeface="Monotype Sorts" pitchFamily="2" charset="2"/>
              </a:rPr>
              <a:t>... was passiert wenn ... ??? – Wer ist Fahrzeugführer???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sym typeface="Monotype Sort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6606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1">
            <a:extLst>
              <a:ext uri="{FF2B5EF4-FFF2-40B4-BE49-F238E27FC236}">
                <a16:creationId xmlns:a16="http://schemas.microsoft.com/office/drawing/2014/main" id="{41504E8D-AC8C-055B-90B9-0800F1BCA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C14485FC-68B8-AD48-8CD9-8469CE4E34C3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7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21642844-FB96-4B74-92CC-2A1BEF43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A40FB8E-8639-BE1A-BB78-137CC3CA9A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 – Rechtssichere Umsetzung</a:t>
            </a: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ED2E07A9-E7AD-0D54-CD3C-155A33DE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83820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>
            <a:extLst>
              <a:ext uri="{FF2B5EF4-FFF2-40B4-BE49-F238E27FC236}">
                <a16:creationId xmlns:a16="http://schemas.microsoft.com/office/drawing/2014/main" id="{D9DCD453-63C5-E84C-9FDA-90E2447B8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533525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>
            <a:extLst>
              <a:ext uri="{FF2B5EF4-FFF2-40B4-BE49-F238E27FC236}">
                <a16:creationId xmlns:a16="http://schemas.microsoft.com/office/drawing/2014/main" id="{CFDF8AF7-C63D-D19F-C057-3F5D6BA0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230438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7">
            <a:extLst>
              <a:ext uri="{FF2B5EF4-FFF2-40B4-BE49-F238E27FC236}">
                <a16:creationId xmlns:a16="http://schemas.microsoft.com/office/drawing/2014/main" id="{51E70A91-DCF9-313B-AA10-3F2374805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92735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8">
            <a:extLst>
              <a:ext uri="{FF2B5EF4-FFF2-40B4-BE49-F238E27FC236}">
                <a16:creationId xmlns:a16="http://schemas.microsoft.com/office/drawing/2014/main" id="{CEE72F4B-DF99-7DC9-0071-6DDDC2E3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624263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9">
            <a:extLst>
              <a:ext uri="{FF2B5EF4-FFF2-40B4-BE49-F238E27FC236}">
                <a16:creationId xmlns:a16="http://schemas.microsoft.com/office/drawing/2014/main" id="{7646426E-D5D3-65E6-1E2D-53D12BE1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321175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0">
            <a:extLst>
              <a:ext uri="{FF2B5EF4-FFF2-40B4-BE49-F238E27FC236}">
                <a16:creationId xmlns:a16="http://schemas.microsoft.com/office/drawing/2014/main" id="{1ACDBFB7-7CBE-28D1-6854-2D0EC4990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5018088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1">
            <a:extLst>
              <a:ext uri="{FF2B5EF4-FFF2-40B4-BE49-F238E27FC236}">
                <a16:creationId xmlns:a16="http://schemas.microsoft.com/office/drawing/2014/main" id="{EE2B5BE5-7448-1508-0352-79B00778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571500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9" name="Text Box 12">
            <a:extLst>
              <a:ext uri="{FF2B5EF4-FFF2-40B4-BE49-F238E27FC236}">
                <a16:creationId xmlns:a16="http://schemas.microsoft.com/office/drawing/2014/main" id="{BF5039CB-6BDA-1360-6D27-5227C6C9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3"/>
            <a:ext cx="91440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66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843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320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97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3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94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51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8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b="1">
                <a:sym typeface="Monotype Sorts" pitchFamily="2" charset="2"/>
              </a:rPr>
              <a:t>... was passiert wenn ... ??? – Wer ist Fahrzeugführer???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sym typeface="Monotype Sorts" pitchFamily="2" charset="2"/>
              </a:rPr>
              <a:t> </a:t>
            </a:r>
          </a:p>
        </p:txBody>
      </p:sp>
      <p:sp>
        <p:nvSpPr>
          <p:cNvPr id="14350" name="Rectangle 13">
            <a:extLst>
              <a:ext uri="{FF2B5EF4-FFF2-40B4-BE49-F238E27FC236}">
                <a16:creationId xmlns:a16="http://schemas.microsoft.com/office/drawing/2014/main" id="{2B97A803-1BE3-32E9-774D-E3EBF6766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838835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BGH, 4. Senat 4 StR 239/88 – Definition Fahrzeugführer</a:t>
            </a:r>
            <a:endParaRPr lang="de-DE" altLang="de-DE" b="0"/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de-DE" altLang="de-DE" b="0"/>
              <a:t>Fahrzeugführer ist nur, wer ein Fahrzeug unter bestimmungsgemäßer Anwendung seiner Antriebskräfte in eigener Allein- oder Mitverantwortung gewollt in Bewegung setzt oder das Fahrzeug unter Handhabung seiner tech-nischen Vorrichtungen während der Fahrbewegung durch den öffentlichen Verkehrsraum ganz oder wenigstens zum Teil lenkt.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1">
            <a:extLst>
              <a:ext uri="{FF2B5EF4-FFF2-40B4-BE49-F238E27FC236}">
                <a16:creationId xmlns:a16="http://schemas.microsoft.com/office/drawing/2014/main" id="{5A179005-84B3-3C15-0CE7-5B4555DC68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927AC6AE-02FA-4046-B300-9745F9C765CB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8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470E173F-1BCE-069C-C562-6D126B825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DCEE868-4315-332B-82C5-2B36E61B49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 – Rechtssichere Umsetzung</a:t>
            </a: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35C7C979-A605-6B93-C5EA-F324553C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83820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4FBCF920-DB3B-B88A-D1E5-7840C183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533525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6">
            <a:extLst>
              <a:ext uri="{FF2B5EF4-FFF2-40B4-BE49-F238E27FC236}">
                <a16:creationId xmlns:a16="http://schemas.microsoft.com/office/drawing/2014/main" id="{F4F99ED6-13BE-DAB6-4786-A3625C6B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230438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7">
            <a:extLst>
              <a:ext uri="{FF2B5EF4-FFF2-40B4-BE49-F238E27FC236}">
                <a16:creationId xmlns:a16="http://schemas.microsoft.com/office/drawing/2014/main" id="{40ACAC15-962E-D512-1FCA-982BC9AF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92735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8">
            <a:extLst>
              <a:ext uri="{FF2B5EF4-FFF2-40B4-BE49-F238E27FC236}">
                <a16:creationId xmlns:a16="http://schemas.microsoft.com/office/drawing/2014/main" id="{4646AA20-92DA-68E4-3A72-C336DE8C5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624263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9">
            <a:extLst>
              <a:ext uri="{FF2B5EF4-FFF2-40B4-BE49-F238E27FC236}">
                <a16:creationId xmlns:a16="http://schemas.microsoft.com/office/drawing/2014/main" id="{D9D666BF-ABCF-4865-50B9-3DE8B7471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321175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0">
            <a:extLst>
              <a:ext uri="{FF2B5EF4-FFF2-40B4-BE49-F238E27FC236}">
                <a16:creationId xmlns:a16="http://schemas.microsoft.com/office/drawing/2014/main" id="{533A25C2-753C-3CBE-0F95-1440E49F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5018088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1">
            <a:extLst>
              <a:ext uri="{FF2B5EF4-FFF2-40B4-BE49-F238E27FC236}">
                <a16:creationId xmlns:a16="http://schemas.microsoft.com/office/drawing/2014/main" id="{95C9CB09-AEC7-8EEF-DFA1-C1B2D14B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571500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3" name="Text Box 12">
            <a:extLst>
              <a:ext uri="{FF2B5EF4-FFF2-40B4-BE49-F238E27FC236}">
                <a16:creationId xmlns:a16="http://schemas.microsoft.com/office/drawing/2014/main" id="{4FAAFEB1-77AE-C901-4D98-72C12254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3"/>
            <a:ext cx="91440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66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843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320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97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3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94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51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8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b="1">
                <a:sym typeface="Monotype Sorts" pitchFamily="2" charset="2"/>
              </a:rPr>
              <a:t>... was passiert wenn ... ??? – Wer ist Fahrzeugführer???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sym typeface="Monotype Sorts" pitchFamily="2" charset="2"/>
              </a:rPr>
              <a:t> </a:t>
            </a:r>
          </a:p>
        </p:txBody>
      </p:sp>
      <p:sp>
        <p:nvSpPr>
          <p:cNvPr id="15374" name="Rectangle 13">
            <a:extLst>
              <a:ext uri="{FF2B5EF4-FFF2-40B4-BE49-F238E27FC236}">
                <a16:creationId xmlns:a16="http://schemas.microsoft.com/office/drawing/2014/main" id="{74B3C9C3-E71A-D58D-FF9E-BF50A6A6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81692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OLG Dresden v 19.12.2005</a:t>
            </a:r>
            <a:endParaRPr lang="de-DE" altLang="de-DE" b="0"/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de-DE" altLang="de-DE" b="0"/>
              <a:t>Der Begriff des "Führens" in § 316 Abs. 1 StGB kann nicht </a:t>
            </a:r>
            <a:br>
              <a:rPr lang="de-DE" altLang="de-DE" b="0"/>
            </a:br>
            <a:r>
              <a:rPr lang="de-DE" altLang="de-DE" b="0"/>
              <a:t>dahin ausgelegt werden, dass ihm auch ein Fahrlehrer </a:t>
            </a:r>
            <a:br>
              <a:rPr lang="de-DE" altLang="de-DE" b="0"/>
            </a:br>
            <a:r>
              <a:rPr lang="de-DE" altLang="de-DE" b="0"/>
              <a:t>unterfällt, dessen Verhalten sich auf die Bestimmung des </a:t>
            </a:r>
            <a:br>
              <a:rPr lang="de-DE" altLang="de-DE" b="0"/>
            </a:br>
            <a:r>
              <a:rPr lang="de-DE" altLang="de-DE" b="0"/>
              <a:t>Fahrtweges und eine mündliche Fahrkorrektur beschränkt. </a:t>
            </a:r>
            <a:br>
              <a:rPr lang="de-DE" altLang="de-DE" b="0"/>
            </a:br>
            <a:r>
              <a:rPr lang="de-DE" altLang="de-DE" b="0"/>
              <a:t>Vielmehr hat im vorliegenden Fall ausschließlich die Fahr-</a:t>
            </a:r>
            <a:br>
              <a:rPr lang="de-DE" altLang="de-DE" b="0"/>
            </a:br>
            <a:r>
              <a:rPr lang="de-DE" altLang="de-DE" b="0"/>
              <a:t>schülerin das Fahrzeug geführt.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1">
            <a:extLst>
              <a:ext uri="{FF2B5EF4-FFF2-40B4-BE49-F238E27FC236}">
                <a16:creationId xmlns:a16="http://schemas.microsoft.com/office/drawing/2014/main" id="{21B03F31-66C9-E074-ACE2-938CD6849C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      				  </a:t>
            </a:r>
            <a:fld id="{EE3000CC-2BF3-6543-8F4C-75F6C1F540E7}" type="slidenum">
              <a:rPr lang="de-DE" altLang="de-DE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defRPr/>
              </a:pPr>
              <a:t>9</a:t>
            </a:fld>
            <a:r>
              <a:rPr lang="de-DE" altLang="de-DE" sz="1600" dirty="0">
                <a:solidFill>
                  <a:schemeClr val="bg1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1D39BD3D-ED59-B04F-A69B-6048ABF71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85BF6CD-129E-AB37-1BB2-7524F1E6B5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 – Rechtssichere Umsetzung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485398B7-A62B-960C-A029-FF8425E6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83820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5">
            <a:extLst>
              <a:ext uri="{FF2B5EF4-FFF2-40B4-BE49-F238E27FC236}">
                <a16:creationId xmlns:a16="http://schemas.microsoft.com/office/drawing/2014/main" id="{9B98B22A-B921-193C-5E20-2CB50AA4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533525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6">
            <a:extLst>
              <a:ext uri="{FF2B5EF4-FFF2-40B4-BE49-F238E27FC236}">
                <a16:creationId xmlns:a16="http://schemas.microsoft.com/office/drawing/2014/main" id="{F66788AA-D3CF-27F2-7629-B01751D6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230438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7">
            <a:extLst>
              <a:ext uri="{FF2B5EF4-FFF2-40B4-BE49-F238E27FC236}">
                <a16:creationId xmlns:a16="http://schemas.microsoft.com/office/drawing/2014/main" id="{FF6B666A-B2C8-9FDA-700B-AD33F07A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92735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8">
            <a:extLst>
              <a:ext uri="{FF2B5EF4-FFF2-40B4-BE49-F238E27FC236}">
                <a16:creationId xmlns:a16="http://schemas.microsoft.com/office/drawing/2014/main" id="{89592C32-DD78-1D05-E28F-6124C331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624263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9">
            <a:extLst>
              <a:ext uri="{FF2B5EF4-FFF2-40B4-BE49-F238E27FC236}">
                <a16:creationId xmlns:a16="http://schemas.microsoft.com/office/drawing/2014/main" id="{8A16135B-9ACD-4E5C-2EE2-DB5DAD05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321175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0">
            <a:extLst>
              <a:ext uri="{FF2B5EF4-FFF2-40B4-BE49-F238E27FC236}">
                <a16:creationId xmlns:a16="http://schemas.microsoft.com/office/drawing/2014/main" id="{50A381C8-553D-BF26-306B-4766517C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5018088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1">
            <a:extLst>
              <a:ext uri="{FF2B5EF4-FFF2-40B4-BE49-F238E27FC236}">
                <a16:creationId xmlns:a16="http://schemas.microsoft.com/office/drawing/2014/main" id="{1812CC46-9F63-1979-5301-693B9F7A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5715000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7" name="Text Box 12">
            <a:extLst>
              <a:ext uri="{FF2B5EF4-FFF2-40B4-BE49-F238E27FC236}">
                <a16:creationId xmlns:a16="http://schemas.microsoft.com/office/drawing/2014/main" id="{441E850D-FE77-8A41-979D-237F5FC9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3"/>
            <a:ext cx="9144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66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843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320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97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3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94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51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8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b="1">
                <a:sym typeface="Monotype Sorts" pitchFamily="2" charset="2"/>
              </a:rPr>
              <a:t>... was passiert wenn ... ???</a:t>
            </a:r>
            <a:endParaRPr lang="de-DE" altLang="de-DE" b="1">
              <a:solidFill>
                <a:srgbClr val="FF0000"/>
              </a:solidFill>
              <a:sym typeface="Monotype Sorts" pitchFamily="2" charset="2"/>
            </a:endParaRPr>
          </a:p>
        </p:txBody>
      </p:sp>
      <p:grpSp>
        <p:nvGrpSpPr>
          <p:cNvPr id="16398" name="Group 19">
            <a:extLst>
              <a:ext uri="{FF2B5EF4-FFF2-40B4-BE49-F238E27FC236}">
                <a16:creationId xmlns:a16="http://schemas.microsoft.com/office/drawing/2014/main" id="{2402753C-30C7-4226-EC3C-21B7F1DD6AA4}"/>
              </a:ext>
            </a:extLst>
          </p:cNvPr>
          <p:cNvGrpSpPr>
            <a:grpSpLocks/>
          </p:cNvGrpSpPr>
          <p:nvPr/>
        </p:nvGrpSpPr>
        <p:grpSpPr bwMode="auto">
          <a:xfrm>
            <a:off x="0" y="908050"/>
            <a:ext cx="8459788" cy="1200150"/>
            <a:chOff x="0" y="572"/>
            <a:chExt cx="5329" cy="756"/>
          </a:xfrm>
        </p:grpSpPr>
        <p:pic>
          <p:nvPicPr>
            <p:cNvPr id="16402" name="Picture 17">
              <a:extLst>
                <a:ext uri="{FF2B5EF4-FFF2-40B4-BE49-F238E27FC236}">
                  <a16:creationId xmlns:a16="http://schemas.microsoft.com/office/drawing/2014/main" id="{B3CD6A6E-75EE-5D2F-E7D4-8925C7149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7"/>
            <a:stretch>
              <a:fillRect/>
            </a:stretch>
          </p:blipFill>
          <p:spPr bwMode="auto">
            <a:xfrm>
              <a:off x="0" y="572"/>
              <a:ext cx="532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3" name="Picture 16">
              <a:extLst>
                <a:ext uri="{FF2B5EF4-FFF2-40B4-BE49-F238E27FC236}">
                  <a16:creationId xmlns:a16="http://schemas.microsoft.com/office/drawing/2014/main" id="{9F7275DC-E203-7757-0C00-3489F3DF1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33"/>
            <a:stretch>
              <a:fillRect/>
            </a:stretch>
          </p:blipFill>
          <p:spPr bwMode="auto">
            <a:xfrm>
              <a:off x="4468" y="572"/>
              <a:ext cx="86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9" name="Picture 18">
            <a:extLst>
              <a:ext uri="{FF2B5EF4-FFF2-40B4-BE49-F238E27FC236}">
                <a16:creationId xmlns:a16="http://schemas.microsoft.com/office/drawing/2014/main" id="{A49FD7A2-D7C1-75CB-5900-C79AEA89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0"/>
            <a:ext cx="8351838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Text Box 21">
            <a:extLst>
              <a:ext uri="{FF2B5EF4-FFF2-40B4-BE49-F238E27FC236}">
                <a16:creationId xmlns:a16="http://schemas.microsoft.com/office/drawing/2014/main" id="{DF062FC5-378D-FCC4-E96E-5DB9609D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8459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Der Ausbilder ist vollständig für sein Tun und Handeln verantwortlich!</a:t>
            </a:r>
          </a:p>
        </p:txBody>
      </p:sp>
      <p:sp>
        <p:nvSpPr>
          <p:cNvPr id="16401" name="Text Box 22">
            <a:extLst>
              <a:ext uri="{FF2B5EF4-FFF2-40B4-BE49-F238E27FC236}">
                <a16:creationId xmlns:a16="http://schemas.microsoft.com/office/drawing/2014/main" id="{69F09214-6F87-BDF4-D5C1-B1B2289B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6563"/>
            <a:ext cx="8459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Beim Vorgehen gemäß diesem Lehrgang ist das </a:t>
            </a:r>
            <a:br>
              <a:rPr lang="de-DE" altLang="de-DE"/>
            </a:br>
            <a:r>
              <a:rPr lang="de-DE" altLang="de-DE"/>
              <a:t>Tun und Handeln rechtssicher!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Bildschirmpräsentation (4:3)</PresentationFormat>
  <Paragraphs>121</Paragraphs>
  <Slides>19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Baskerville Old Face</vt:lpstr>
      <vt:lpstr>Times New Roman</vt:lpstr>
      <vt:lpstr>Standarddesign</vt:lpstr>
      <vt:lpstr>Photo Editor Photo</vt:lpstr>
      <vt:lpstr> FahrbVO – Rechtssichere Umsetzung</vt:lpstr>
      <vt:lpstr> FahrbVO – Rechtssichere Umsetzung</vt:lpstr>
      <vt:lpstr>PowerPoint-Präsentation</vt:lpstr>
      <vt:lpstr> FahrbVO – Rechtssichere Umsetzung</vt:lpstr>
      <vt:lpstr> FahrbVO – Rechtssichere Umsetzung</vt:lpstr>
      <vt:lpstr>PowerPoint-Präsentation</vt:lpstr>
      <vt:lpstr> FahrbVO – Rechtssichere Umsetzung</vt:lpstr>
      <vt:lpstr> FahrbVO – Rechtssichere Umsetzung</vt:lpstr>
      <vt:lpstr> FahrbVO – Rechtssichere Umsetzung</vt:lpstr>
      <vt:lpstr> FahrbVO – Rechtssichere Umsetzung</vt:lpstr>
      <vt:lpstr> Konzept Umsetzung FahrbVO</vt:lpstr>
      <vt:lpstr> Konzept Umsetzung FahrbVO</vt:lpstr>
      <vt:lpstr> Konzept Umsetzung FahrbVO </vt:lpstr>
      <vt:lpstr> Konzept Umsetzung FahrbVO </vt:lpstr>
      <vt:lpstr> Konzept Umsetzung FahrbVO</vt:lpstr>
      <vt:lpstr> Konzept Umsetzung FahrbVO</vt:lpstr>
      <vt:lpstr> Konzept Umsetzung FahrbVO</vt:lpstr>
      <vt:lpstr> Konzept Umsetzung FahrbVO</vt:lpstr>
      <vt:lpstr> Verabschiedung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Albrecht Fink</cp:lastModifiedBy>
  <cp:revision>189</cp:revision>
  <dcterms:created xsi:type="dcterms:W3CDTF">2008-10-13T15:10:43Z</dcterms:created>
  <dcterms:modified xsi:type="dcterms:W3CDTF">2023-07-11T08:35:56Z</dcterms:modified>
</cp:coreProperties>
</file>